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35"/>
  </p:notesMasterIdLst>
  <p:handoutMasterIdLst>
    <p:handoutMasterId r:id="rId136"/>
  </p:handoutMasterIdLst>
  <p:sldIdLst>
    <p:sldId id="3175" r:id="rId2"/>
    <p:sldId id="3549" r:id="rId3"/>
    <p:sldId id="3558" r:id="rId4"/>
    <p:sldId id="3585" r:id="rId5"/>
    <p:sldId id="3591" r:id="rId6"/>
    <p:sldId id="3521" r:id="rId7"/>
    <p:sldId id="3522" r:id="rId8"/>
    <p:sldId id="3523" r:id="rId9"/>
    <p:sldId id="3583" r:id="rId10"/>
    <p:sldId id="3579" r:id="rId11"/>
    <p:sldId id="3529" r:id="rId12"/>
    <p:sldId id="3580" r:id="rId13"/>
    <p:sldId id="3594" r:id="rId14"/>
    <p:sldId id="3596" r:id="rId15"/>
    <p:sldId id="3561" r:id="rId16"/>
    <p:sldId id="3530" r:id="rId17"/>
    <p:sldId id="3584" r:id="rId18"/>
    <p:sldId id="3593" r:id="rId19"/>
    <p:sldId id="3571" r:id="rId20"/>
    <p:sldId id="3589" r:id="rId21"/>
    <p:sldId id="3590" r:id="rId22"/>
    <p:sldId id="3582" r:id="rId23"/>
    <p:sldId id="3622" r:id="rId24"/>
    <p:sldId id="3577" r:id="rId25"/>
    <p:sldId id="3576" r:id="rId26"/>
    <p:sldId id="3528" r:id="rId27"/>
    <p:sldId id="3573" r:id="rId28"/>
    <p:sldId id="3597" r:id="rId29"/>
    <p:sldId id="3598" r:id="rId30"/>
    <p:sldId id="3643" r:id="rId31"/>
    <p:sldId id="3618" r:id="rId32"/>
    <p:sldId id="3533" r:id="rId33"/>
    <p:sldId id="3613" r:id="rId34"/>
    <p:sldId id="3567" r:id="rId35"/>
    <p:sldId id="3534" r:id="rId36"/>
    <p:sldId id="3535" r:id="rId37"/>
    <p:sldId id="3536" r:id="rId38"/>
    <p:sldId id="3574" r:id="rId39"/>
    <p:sldId id="3575" r:id="rId40"/>
    <p:sldId id="3541" r:id="rId41"/>
    <p:sldId id="3610" r:id="rId42"/>
    <p:sldId id="3545" r:id="rId43"/>
    <p:sldId id="3603" r:id="rId44"/>
    <p:sldId id="3540" r:id="rId45"/>
    <p:sldId id="3548" r:id="rId46"/>
    <p:sldId id="3547" r:id="rId47"/>
    <p:sldId id="3602" r:id="rId48"/>
    <p:sldId id="3605" r:id="rId49"/>
    <p:sldId id="3601" r:id="rId50"/>
    <p:sldId id="3620" r:id="rId51"/>
    <p:sldId id="3607" r:id="rId52"/>
    <p:sldId id="3624" r:id="rId53"/>
    <p:sldId id="3625" r:id="rId54"/>
    <p:sldId id="3497" r:id="rId55"/>
    <p:sldId id="3665" r:id="rId56"/>
    <p:sldId id="3649" r:id="rId57"/>
    <p:sldId id="3648" r:id="rId58"/>
    <p:sldId id="3668" r:id="rId59"/>
    <p:sldId id="3627" r:id="rId60"/>
    <p:sldId id="3650" r:id="rId61"/>
    <p:sldId id="3651" r:id="rId62"/>
    <p:sldId id="3652" r:id="rId63"/>
    <p:sldId id="3655" r:id="rId64"/>
    <p:sldId id="3671" r:id="rId65"/>
    <p:sldId id="3654" r:id="rId66"/>
    <p:sldId id="3632" r:id="rId67"/>
    <p:sldId id="3633" r:id="rId68"/>
    <p:sldId id="3634" r:id="rId69"/>
    <p:sldId id="3635" r:id="rId70"/>
    <p:sldId id="3636" r:id="rId71"/>
    <p:sldId id="3659" r:id="rId72"/>
    <p:sldId id="3674" r:id="rId73"/>
    <p:sldId id="3658" r:id="rId74"/>
    <p:sldId id="3660" r:id="rId75"/>
    <p:sldId id="3673" r:id="rId76"/>
    <p:sldId id="3675" r:id="rId77"/>
    <p:sldId id="3677" r:id="rId78"/>
    <p:sldId id="3688" r:id="rId79"/>
    <p:sldId id="3679" r:id="rId80"/>
    <p:sldId id="3689" r:id="rId81"/>
    <p:sldId id="3657" r:id="rId82"/>
    <p:sldId id="3678" r:id="rId83"/>
    <p:sldId id="3667" r:id="rId84"/>
    <p:sldId id="3676" r:id="rId85"/>
    <p:sldId id="3680" r:id="rId86"/>
    <p:sldId id="3698" r:id="rId87"/>
    <p:sldId id="3706" r:id="rId88"/>
    <p:sldId id="3700" r:id="rId89"/>
    <p:sldId id="3702" r:id="rId90"/>
    <p:sldId id="3701" r:id="rId91"/>
    <p:sldId id="3697" r:id="rId92"/>
    <p:sldId id="3691" r:id="rId93"/>
    <p:sldId id="3692" r:id="rId94"/>
    <p:sldId id="3693" r:id="rId95"/>
    <p:sldId id="3703" r:id="rId96"/>
    <p:sldId id="3718" r:id="rId97"/>
    <p:sldId id="3719" r:id="rId98"/>
    <p:sldId id="3720" r:id="rId99"/>
    <p:sldId id="3724" r:id="rId100"/>
    <p:sldId id="3704" r:id="rId101"/>
    <p:sldId id="3708" r:id="rId102"/>
    <p:sldId id="3709" r:id="rId103"/>
    <p:sldId id="3712" r:id="rId104"/>
    <p:sldId id="3710" r:id="rId105"/>
    <p:sldId id="3711" r:id="rId106"/>
    <p:sldId id="3721" r:id="rId107"/>
    <p:sldId id="3714" r:id="rId108"/>
    <p:sldId id="3722" r:id="rId109"/>
    <p:sldId id="3725" r:id="rId110"/>
    <p:sldId id="3732" r:id="rId111"/>
    <p:sldId id="3699" r:id="rId112"/>
    <p:sldId id="3681" r:id="rId113"/>
    <p:sldId id="3695" r:id="rId114"/>
    <p:sldId id="3705" r:id="rId115"/>
    <p:sldId id="3726" r:id="rId116"/>
    <p:sldId id="3727" r:id="rId117"/>
    <p:sldId id="3731" r:id="rId118"/>
    <p:sldId id="3730" r:id="rId119"/>
    <p:sldId id="3728" r:id="rId120"/>
    <p:sldId id="3729" r:id="rId121"/>
    <p:sldId id="3647" r:id="rId122"/>
    <p:sldId id="3637" r:id="rId123"/>
    <p:sldId id="3642" r:id="rId124"/>
    <p:sldId id="3638" r:id="rId125"/>
    <p:sldId id="3639" r:id="rId126"/>
    <p:sldId id="3640" r:id="rId127"/>
    <p:sldId id="3644" r:id="rId128"/>
    <p:sldId id="3645" r:id="rId129"/>
    <p:sldId id="3646" r:id="rId130"/>
    <p:sldId id="3631" r:id="rId131"/>
    <p:sldId id="3628" r:id="rId132"/>
    <p:sldId id="3715" r:id="rId133"/>
    <p:sldId id="3717" r:id="rId134"/>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userDrawn="1">
          <p15:clr>
            <a:srgbClr val="A4A3A4"/>
          </p15:clr>
        </p15:guide>
        <p15:guide id="2" pos="22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FFFF"/>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9000" autoAdjust="0"/>
  </p:normalViewPr>
  <p:slideViewPr>
    <p:cSldViewPr>
      <p:cViewPr>
        <p:scale>
          <a:sx n="127" d="100"/>
          <a:sy n="127" d="100"/>
        </p:scale>
        <p:origin x="1088" y="18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 d="1"/>
        <a:sy n="1" d="1"/>
      </p:scale>
      <p:origin x="0" y="22240"/>
    </p:cViewPr>
  </p:sorterViewPr>
  <p:notesViewPr>
    <p:cSldViewPr>
      <p:cViewPr varScale="1">
        <p:scale>
          <a:sx n="81" d="100"/>
          <a:sy n="81" d="100"/>
        </p:scale>
        <p:origin x="3984" y="192"/>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4"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4"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2189227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4"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4"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30780605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a:t>
            </a:fld>
            <a:endParaRPr lang="en-US"/>
          </a:p>
        </p:txBody>
      </p:sp>
    </p:spTree>
    <p:extLst>
      <p:ext uri="{BB962C8B-B14F-4D97-AF65-F5344CB8AC3E}">
        <p14:creationId xmlns:p14="http://schemas.microsoft.com/office/powerpoint/2010/main" val="1455483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1F1D6D89-6508-4C16-AEEB-1383A58A2D29}" type="slidenum">
              <a:rPr lang="en-US" smtClean="0"/>
              <a:pPr/>
              <a:t>42</a:t>
            </a:fld>
            <a:endParaRPr lang="en-US"/>
          </a:p>
        </p:txBody>
      </p:sp>
      <p:sp>
        <p:nvSpPr>
          <p:cNvPr id="161795" name="Rectangle 2"/>
          <p:cNvSpPr>
            <a:spLocks noGrp="1" noRot="1" noChangeAspect="1" noChangeArrowheads="1" noTextEdit="1"/>
          </p:cNvSpPr>
          <p:nvPr>
            <p:ph type="sldImg"/>
          </p:nvPr>
        </p:nvSpPr>
        <p:spPr>
          <a:xfrm>
            <a:off x="1169988" y="688975"/>
            <a:ext cx="4673600" cy="3505200"/>
          </a:xfrm>
          <a:ln/>
        </p:spPr>
      </p:sp>
      <p:sp>
        <p:nvSpPr>
          <p:cNvPr id="161796"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3BDAF3E2-9E58-4FFE-B3ED-20BC4590E222}" type="slidenum">
              <a:rPr lang="en-US" smtClean="0"/>
              <a:pPr/>
              <a:t>46</a:t>
            </a:fld>
            <a:endParaRPr lang="en-US"/>
          </a:p>
        </p:txBody>
      </p:sp>
      <p:sp>
        <p:nvSpPr>
          <p:cNvPr id="163843" name="Rectangle 2"/>
          <p:cNvSpPr>
            <a:spLocks noGrp="1" noRot="1" noChangeAspect="1" noChangeArrowheads="1" noTextEdit="1"/>
          </p:cNvSpPr>
          <p:nvPr>
            <p:ph type="sldImg"/>
          </p:nvPr>
        </p:nvSpPr>
        <p:spPr>
          <a:xfrm>
            <a:off x="1169988" y="688975"/>
            <a:ext cx="4673600" cy="3505200"/>
          </a:xfrm>
          <a:ln/>
        </p:spPr>
      </p:sp>
      <p:sp>
        <p:nvSpPr>
          <p:cNvPr id="163844"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BB9A379-65AD-4C1A-85B1-BCDDD69C1EBA}" type="slidenum">
              <a:rPr lang="en-US" smtClean="0"/>
              <a:pPr/>
              <a:t>59</a:t>
            </a:fld>
            <a:endParaRPr lang="en-US"/>
          </a:p>
        </p:txBody>
      </p:sp>
      <p:sp>
        <p:nvSpPr>
          <p:cNvPr id="157699" name="Rectangle 2"/>
          <p:cNvSpPr>
            <a:spLocks noGrp="1" noRot="1" noChangeAspect="1" noChangeArrowheads="1" noTextEdit="1"/>
          </p:cNvSpPr>
          <p:nvPr>
            <p:ph type="sldImg"/>
          </p:nvPr>
        </p:nvSpPr>
        <p:spPr>
          <a:xfrm>
            <a:off x="1169988" y="688975"/>
            <a:ext cx="4673600" cy="3505200"/>
          </a:xfrm>
          <a:ln/>
        </p:spPr>
      </p:sp>
      <p:sp>
        <p:nvSpPr>
          <p:cNvPr id="157700"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109</a:t>
            </a:fld>
            <a:endParaRPr lang="en-US"/>
          </a:p>
        </p:txBody>
      </p:sp>
    </p:spTree>
    <p:extLst>
      <p:ext uri="{BB962C8B-B14F-4D97-AF65-F5344CB8AC3E}">
        <p14:creationId xmlns:p14="http://schemas.microsoft.com/office/powerpoint/2010/main" val="4250423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110</a:t>
            </a:fld>
            <a:endParaRPr lang="en-US"/>
          </a:p>
        </p:txBody>
      </p:sp>
    </p:spTree>
    <p:extLst>
      <p:ext uri="{BB962C8B-B14F-4D97-AF65-F5344CB8AC3E}">
        <p14:creationId xmlns:p14="http://schemas.microsoft.com/office/powerpoint/2010/main" val="4037257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130</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550763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131</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26111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endParaRPr lang="en-US"/>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endParaRPr lang="en-US"/>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endParaRPr lang="en-US"/>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endParaRPr lang="en-US"/>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endParaRPr lang="en-US" dirty="0"/>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3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066800"/>
            <a:ext cx="8077200" cy="2743200"/>
          </a:xfrm>
        </p:spPr>
        <p:txBody>
          <a:bodyPr/>
          <a:lstStyle/>
          <a:p>
            <a:pPr algn="ctr">
              <a:lnSpc>
                <a:spcPct val="80000"/>
              </a:lnSpc>
              <a:buFontTx/>
              <a:buNone/>
            </a:pPr>
            <a:r>
              <a:rPr lang="en-US" sz="4400" dirty="0"/>
              <a:t>Cryptanalysis</a:t>
            </a:r>
            <a:endParaRPr lang="en-US" sz="3600" dirty="0"/>
          </a:p>
          <a:p>
            <a:pPr algn="ctr">
              <a:lnSpc>
                <a:spcPct val="80000"/>
              </a:lnSpc>
              <a:buFontTx/>
              <a:buNone/>
            </a:pPr>
            <a:endParaRPr lang="en-US" dirty="0"/>
          </a:p>
          <a:p>
            <a:pPr algn="ctr">
              <a:lnSpc>
                <a:spcPct val="80000"/>
              </a:lnSpc>
              <a:buFontTx/>
              <a:buNone/>
            </a:pPr>
            <a:endParaRPr lang="en-US" dirty="0"/>
          </a:p>
          <a:p>
            <a:pPr algn="ctr">
              <a:lnSpc>
                <a:spcPct val="80000"/>
              </a:lnSpc>
              <a:buFontTx/>
              <a:buNone/>
            </a:pPr>
            <a:r>
              <a:rPr lang="en-US" dirty="0"/>
              <a:t>Elliptic Curves and Lattices</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149919" y="5283368"/>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2004-2020,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5"/>
          <p:cNvSpPr>
            <a:spLocks noGrp="1"/>
          </p:cNvSpPr>
          <p:nvPr>
            <p:ph type="sldNum" sz="quarter" idx="12"/>
          </p:nvPr>
        </p:nvSpPr>
        <p:spPr>
          <a:noFill/>
        </p:spPr>
        <p:txBody>
          <a:bodyPr/>
          <a:lstStyle/>
          <a:p>
            <a:fld id="{6AB0607E-F683-4766-B3E1-65275B1FE80B}" type="slidenum">
              <a:rPr lang="en-US" smtClean="0"/>
              <a:pPr/>
              <a:t>10</a:t>
            </a:fld>
            <a:endParaRPr lang="en-US"/>
          </a:p>
        </p:txBody>
      </p:sp>
      <p:sp>
        <p:nvSpPr>
          <p:cNvPr id="99332" name="Rectangle 2"/>
          <p:cNvSpPr>
            <a:spLocks noGrp="1" noChangeArrowheads="1"/>
          </p:cNvSpPr>
          <p:nvPr>
            <p:ph type="title"/>
          </p:nvPr>
        </p:nvSpPr>
        <p:spPr>
          <a:xfrm>
            <a:off x="685800" y="0"/>
            <a:ext cx="7772400" cy="762000"/>
          </a:xfrm>
        </p:spPr>
        <p:txBody>
          <a:bodyPr/>
          <a:lstStyle/>
          <a:p>
            <a:r>
              <a:rPr lang="en-US" sz="3600" dirty="0"/>
              <a:t>Elliptic curve addition</a:t>
            </a:r>
          </a:p>
        </p:txBody>
      </p:sp>
      <p:sp>
        <p:nvSpPr>
          <p:cNvPr id="99333" name="Rectangle 3"/>
          <p:cNvSpPr>
            <a:spLocks noGrp="1" noChangeArrowheads="1"/>
          </p:cNvSpPr>
          <p:nvPr>
            <p:ph type="body" idx="1"/>
          </p:nvPr>
        </p:nvSpPr>
        <p:spPr>
          <a:xfrm>
            <a:off x="112207" y="1606162"/>
            <a:ext cx="8525505" cy="4870838"/>
          </a:xfrm>
        </p:spPr>
        <p:txBody>
          <a:bodyPr/>
          <a:lstStyle/>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The addition operator on a non-singular elliptic curve maps two points, P and Q, into a third “P+Q”.  Here’s how we construct “P+Q” when P</a:t>
            </a:r>
            <a:r>
              <a:rPr lang="en-US" sz="2000" dirty="0">
                <a:latin typeface="Calibri" panose="020F0502020204030204" pitchFamily="34" charset="0"/>
                <a:cs typeface="Calibri" panose="020F0502020204030204" pitchFamily="34" charset="0"/>
                <a:sym typeface="Symbol" pitchFamily="18" charset="2"/>
              </a:rPr>
              <a:t>Q .</a:t>
            </a:r>
            <a:r>
              <a:rPr lang="en-US" altLang="ko-KR" sz="2000" dirty="0">
                <a:latin typeface="Calibri" panose="020F0502020204030204" pitchFamily="34" charset="0"/>
                <a:ea typeface="Gulim" pitchFamily="34" charset="-127"/>
                <a:cs typeface="Calibri" panose="020F0502020204030204" pitchFamily="34" charset="0"/>
              </a:rPr>
              <a:t> </a:t>
            </a: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straight line through P and Q which hits E at R.</a:t>
            </a:r>
          </a:p>
          <a:p>
            <a:pPr marL="0" indent="0">
              <a:lnSpc>
                <a:spcPct val="85000"/>
              </a:lnSpc>
              <a:buNone/>
            </a:pPr>
            <a:endParaRPr lang="en-US" altLang="ko-KR" sz="2000" dirty="0">
              <a:latin typeface="Calibri" panose="020F0502020204030204" pitchFamily="34" charset="0"/>
              <a:ea typeface="Gulim" pitchFamily="34" charset="-127"/>
              <a:cs typeface="Calibri" panose="020F0502020204030204" pitchFamily="34" charset="0"/>
            </a:endParaRP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P+Q is the point which is</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reflection of R across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x-axis. </a:t>
            </a:r>
          </a:p>
        </p:txBody>
      </p:sp>
      <p:grpSp>
        <p:nvGrpSpPr>
          <p:cNvPr id="2" name="Group 4"/>
          <p:cNvGrpSpPr>
            <a:grpSpLocks/>
          </p:cNvGrpSpPr>
          <p:nvPr/>
        </p:nvGrpSpPr>
        <p:grpSpPr bwMode="auto">
          <a:xfrm>
            <a:off x="4648200" y="2647675"/>
            <a:ext cx="4254500" cy="3448325"/>
            <a:chOff x="2214" y="1578"/>
            <a:chExt cx="3468" cy="2598"/>
          </a:xfrm>
        </p:grpSpPr>
        <p:sp>
          <p:nvSpPr>
            <p:cNvPr id="99349" name="Rectangle 5"/>
            <p:cNvSpPr>
              <a:spLocks noChangeArrowheads="1"/>
            </p:cNvSpPr>
            <p:nvPr/>
          </p:nvSpPr>
          <p:spPr bwMode="auto">
            <a:xfrm>
              <a:off x="2220" y="158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9350" name="Line 6"/>
            <p:cNvSpPr>
              <a:spLocks noChangeShapeType="1"/>
            </p:cNvSpPr>
            <p:nvPr/>
          </p:nvSpPr>
          <p:spPr bwMode="auto">
            <a:xfrm>
              <a:off x="3948" y="1584"/>
              <a:ext cx="0" cy="2586"/>
            </a:xfrm>
            <a:prstGeom prst="line">
              <a:avLst/>
            </a:prstGeom>
            <a:noFill/>
            <a:ln w="19050">
              <a:solidFill>
                <a:schemeClr val="tx1"/>
              </a:solidFill>
              <a:round/>
              <a:headEnd/>
              <a:tailEnd/>
            </a:ln>
          </p:spPr>
          <p:txBody>
            <a:bodyPr/>
            <a:lstStyle/>
            <a:p>
              <a:endParaRPr lang="en-US"/>
            </a:p>
          </p:txBody>
        </p:sp>
        <p:sp>
          <p:nvSpPr>
            <p:cNvPr id="99351" name="Line 7"/>
            <p:cNvSpPr>
              <a:spLocks noChangeShapeType="1"/>
            </p:cNvSpPr>
            <p:nvPr/>
          </p:nvSpPr>
          <p:spPr bwMode="auto">
            <a:xfrm>
              <a:off x="2220" y="2880"/>
              <a:ext cx="3450" cy="0"/>
            </a:xfrm>
            <a:prstGeom prst="line">
              <a:avLst/>
            </a:prstGeom>
            <a:noFill/>
            <a:ln w="19050">
              <a:solidFill>
                <a:schemeClr val="tx1"/>
              </a:solidFill>
              <a:round/>
              <a:headEnd/>
              <a:tailEnd/>
            </a:ln>
          </p:spPr>
          <p:txBody>
            <a:bodyPr/>
            <a:lstStyle/>
            <a:p>
              <a:endParaRPr lang="en-US"/>
            </a:p>
          </p:txBody>
        </p:sp>
        <p:sp>
          <p:nvSpPr>
            <p:cNvPr id="99352" name="Oval 8"/>
            <p:cNvSpPr>
              <a:spLocks noChangeArrowheads="1"/>
            </p:cNvSpPr>
            <p:nvPr/>
          </p:nvSpPr>
          <p:spPr bwMode="auto">
            <a:xfrm>
              <a:off x="3294" y="2652"/>
              <a:ext cx="654" cy="462"/>
            </a:xfrm>
            <a:prstGeom prst="ellipse">
              <a:avLst/>
            </a:prstGeom>
            <a:noFill/>
            <a:ln w="28575">
              <a:solidFill>
                <a:schemeClr val="accent2"/>
              </a:solidFill>
              <a:round/>
              <a:headEnd/>
              <a:tailEnd/>
            </a:ln>
          </p:spPr>
          <p:txBody>
            <a:bodyPr wrap="none" anchor="ctr"/>
            <a:lstStyle/>
            <a:p>
              <a:endParaRPr lang="en-US"/>
            </a:p>
          </p:txBody>
        </p:sp>
        <p:sp>
          <p:nvSpPr>
            <p:cNvPr id="99353" name="Freeform 9"/>
            <p:cNvSpPr>
              <a:spLocks/>
            </p:cNvSpPr>
            <p:nvPr/>
          </p:nvSpPr>
          <p:spPr bwMode="auto">
            <a:xfrm>
              <a:off x="4469" y="1860"/>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9354" name="Rectangle 10"/>
            <p:cNvSpPr>
              <a:spLocks noChangeArrowheads="1"/>
            </p:cNvSpPr>
            <p:nvPr/>
          </p:nvSpPr>
          <p:spPr bwMode="auto">
            <a:xfrm>
              <a:off x="2220"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55" name="Rectangle 11"/>
            <p:cNvSpPr>
              <a:spLocks noChangeArrowheads="1"/>
            </p:cNvSpPr>
            <p:nvPr/>
          </p:nvSpPr>
          <p:spPr bwMode="auto">
            <a:xfrm rot="-5400000">
              <a:off x="3732" y="93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6" name="Rectangle 12"/>
            <p:cNvSpPr>
              <a:spLocks noChangeArrowheads="1"/>
            </p:cNvSpPr>
            <p:nvPr/>
          </p:nvSpPr>
          <p:spPr bwMode="auto">
            <a:xfrm rot="-5400000">
              <a:off x="3732" y="136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7" name="Rectangle 13"/>
            <p:cNvSpPr>
              <a:spLocks noChangeArrowheads="1"/>
            </p:cNvSpPr>
            <p:nvPr/>
          </p:nvSpPr>
          <p:spPr bwMode="auto">
            <a:xfrm rot="-5400000">
              <a:off x="3732" y="180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8" name="Rectangle 14"/>
            <p:cNvSpPr>
              <a:spLocks noChangeArrowheads="1"/>
            </p:cNvSpPr>
            <p:nvPr/>
          </p:nvSpPr>
          <p:spPr bwMode="auto">
            <a:xfrm rot="-5400000">
              <a:off x="3732" y="223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9" name="Rectangle 15"/>
            <p:cNvSpPr>
              <a:spLocks noChangeArrowheads="1"/>
            </p:cNvSpPr>
            <p:nvPr/>
          </p:nvSpPr>
          <p:spPr bwMode="auto">
            <a:xfrm rot="-5400000">
              <a:off x="3732" y="50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0" name="Rectangle 16"/>
            <p:cNvSpPr>
              <a:spLocks noChangeArrowheads="1"/>
            </p:cNvSpPr>
            <p:nvPr/>
          </p:nvSpPr>
          <p:spPr bwMode="auto">
            <a:xfrm rot="-5400000">
              <a:off x="3732" y="7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1" name="Rectangle 17"/>
            <p:cNvSpPr>
              <a:spLocks noChangeArrowheads="1"/>
            </p:cNvSpPr>
            <p:nvPr/>
          </p:nvSpPr>
          <p:spPr bwMode="auto">
            <a:xfrm>
              <a:off x="3084"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62" name="Line 18"/>
            <p:cNvSpPr>
              <a:spLocks noChangeShapeType="1"/>
            </p:cNvSpPr>
            <p:nvPr/>
          </p:nvSpPr>
          <p:spPr bwMode="auto">
            <a:xfrm>
              <a:off x="2652" y="1584"/>
              <a:ext cx="0" cy="2580"/>
            </a:xfrm>
            <a:prstGeom prst="line">
              <a:avLst/>
            </a:prstGeom>
            <a:noFill/>
            <a:ln w="9525">
              <a:solidFill>
                <a:schemeClr val="tx1"/>
              </a:solidFill>
              <a:prstDash val="dash"/>
              <a:round/>
              <a:headEnd/>
              <a:tailEnd/>
            </a:ln>
          </p:spPr>
          <p:txBody>
            <a:bodyPr/>
            <a:lstStyle/>
            <a:p>
              <a:endParaRPr lang="en-US"/>
            </a:p>
          </p:txBody>
        </p:sp>
        <p:sp>
          <p:nvSpPr>
            <p:cNvPr id="99363" name="Line 19"/>
            <p:cNvSpPr>
              <a:spLocks noChangeShapeType="1"/>
            </p:cNvSpPr>
            <p:nvPr/>
          </p:nvSpPr>
          <p:spPr bwMode="auto">
            <a:xfrm>
              <a:off x="3084" y="1584"/>
              <a:ext cx="0" cy="2592"/>
            </a:xfrm>
            <a:prstGeom prst="line">
              <a:avLst/>
            </a:prstGeom>
            <a:noFill/>
            <a:ln w="9525">
              <a:solidFill>
                <a:schemeClr val="tx1"/>
              </a:solidFill>
              <a:prstDash val="dash"/>
              <a:round/>
              <a:headEnd/>
              <a:tailEnd/>
            </a:ln>
          </p:spPr>
          <p:txBody>
            <a:bodyPr/>
            <a:lstStyle/>
            <a:p>
              <a:endParaRPr lang="en-US"/>
            </a:p>
          </p:txBody>
        </p:sp>
        <p:sp>
          <p:nvSpPr>
            <p:cNvPr id="99364" name="Line 20"/>
            <p:cNvSpPr>
              <a:spLocks noChangeShapeType="1"/>
            </p:cNvSpPr>
            <p:nvPr/>
          </p:nvSpPr>
          <p:spPr bwMode="auto">
            <a:xfrm>
              <a:off x="3516" y="1584"/>
              <a:ext cx="0" cy="2592"/>
            </a:xfrm>
            <a:prstGeom prst="line">
              <a:avLst/>
            </a:prstGeom>
            <a:noFill/>
            <a:ln w="9525">
              <a:solidFill>
                <a:schemeClr val="tx1"/>
              </a:solidFill>
              <a:prstDash val="dash"/>
              <a:round/>
              <a:headEnd/>
              <a:tailEnd/>
            </a:ln>
          </p:spPr>
          <p:txBody>
            <a:bodyPr/>
            <a:lstStyle/>
            <a:p>
              <a:endParaRPr lang="en-US"/>
            </a:p>
          </p:txBody>
        </p:sp>
        <p:sp>
          <p:nvSpPr>
            <p:cNvPr id="99365" name="Line 21"/>
            <p:cNvSpPr>
              <a:spLocks noChangeShapeType="1"/>
            </p:cNvSpPr>
            <p:nvPr/>
          </p:nvSpPr>
          <p:spPr bwMode="auto">
            <a:xfrm>
              <a:off x="4380" y="1584"/>
              <a:ext cx="0" cy="2592"/>
            </a:xfrm>
            <a:prstGeom prst="line">
              <a:avLst/>
            </a:prstGeom>
            <a:noFill/>
            <a:ln w="9525">
              <a:solidFill>
                <a:schemeClr val="tx1"/>
              </a:solidFill>
              <a:prstDash val="dash"/>
              <a:round/>
              <a:headEnd/>
              <a:tailEnd/>
            </a:ln>
          </p:spPr>
          <p:txBody>
            <a:bodyPr/>
            <a:lstStyle/>
            <a:p>
              <a:endParaRPr lang="en-US"/>
            </a:p>
          </p:txBody>
        </p:sp>
        <p:sp>
          <p:nvSpPr>
            <p:cNvPr id="99366" name="Line 22"/>
            <p:cNvSpPr>
              <a:spLocks noChangeShapeType="1"/>
            </p:cNvSpPr>
            <p:nvPr/>
          </p:nvSpPr>
          <p:spPr bwMode="auto">
            <a:xfrm>
              <a:off x="4812" y="1584"/>
              <a:ext cx="0" cy="2592"/>
            </a:xfrm>
            <a:prstGeom prst="line">
              <a:avLst/>
            </a:prstGeom>
            <a:noFill/>
            <a:ln w="9525">
              <a:solidFill>
                <a:schemeClr val="tx1"/>
              </a:solidFill>
              <a:prstDash val="dash"/>
              <a:round/>
              <a:headEnd/>
              <a:tailEnd/>
            </a:ln>
          </p:spPr>
          <p:txBody>
            <a:bodyPr/>
            <a:lstStyle/>
            <a:p>
              <a:endParaRPr lang="en-US"/>
            </a:p>
          </p:txBody>
        </p:sp>
        <p:sp>
          <p:nvSpPr>
            <p:cNvPr id="99367" name="Line 23"/>
            <p:cNvSpPr>
              <a:spLocks noChangeShapeType="1"/>
            </p:cNvSpPr>
            <p:nvPr/>
          </p:nvSpPr>
          <p:spPr bwMode="auto">
            <a:xfrm>
              <a:off x="5244" y="1584"/>
              <a:ext cx="0" cy="2592"/>
            </a:xfrm>
            <a:prstGeom prst="line">
              <a:avLst/>
            </a:prstGeom>
            <a:noFill/>
            <a:ln w="9525">
              <a:solidFill>
                <a:schemeClr val="tx1"/>
              </a:solidFill>
              <a:prstDash val="dash"/>
              <a:round/>
              <a:headEnd/>
              <a:tailEnd/>
            </a:ln>
          </p:spPr>
          <p:txBody>
            <a:bodyPr/>
            <a:lstStyle/>
            <a:p>
              <a:endParaRPr lang="en-US"/>
            </a:p>
          </p:txBody>
        </p:sp>
        <p:sp>
          <p:nvSpPr>
            <p:cNvPr id="99368" name="Line 24"/>
            <p:cNvSpPr>
              <a:spLocks noChangeShapeType="1"/>
            </p:cNvSpPr>
            <p:nvPr/>
          </p:nvSpPr>
          <p:spPr bwMode="auto">
            <a:xfrm>
              <a:off x="2220" y="3102"/>
              <a:ext cx="3456" cy="0"/>
            </a:xfrm>
            <a:prstGeom prst="line">
              <a:avLst/>
            </a:prstGeom>
            <a:noFill/>
            <a:ln w="9525">
              <a:solidFill>
                <a:schemeClr val="tx1"/>
              </a:solidFill>
              <a:prstDash val="dash"/>
              <a:round/>
              <a:headEnd/>
              <a:tailEnd/>
            </a:ln>
          </p:spPr>
          <p:txBody>
            <a:bodyPr/>
            <a:lstStyle/>
            <a:p>
              <a:endParaRPr lang="en-US"/>
            </a:p>
          </p:txBody>
        </p:sp>
        <p:sp>
          <p:nvSpPr>
            <p:cNvPr id="99369" name="Line 25"/>
            <p:cNvSpPr>
              <a:spLocks noChangeShapeType="1"/>
            </p:cNvSpPr>
            <p:nvPr/>
          </p:nvSpPr>
          <p:spPr bwMode="auto">
            <a:xfrm>
              <a:off x="2214" y="3540"/>
              <a:ext cx="3468" cy="0"/>
            </a:xfrm>
            <a:prstGeom prst="line">
              <a:avLst/>
            </a:prstGeom>
            <a:noFill/>
            <a:ln w="9525">
              <a:solidFill>
                <a:schemeClr val="tx1"/>
              </a:solidFill>
              <a:prstDash val="dash"/>
              <a:round/>
              <a:headEnd/>
              <a:tailEnd/>
            </a:ln>
          </p:spPr>
          <p:txBody>
            <a:bodyPr/>
            <a:lstStyle/>
            <a:p>
              <a:endParaRPr lang="en-US"/>
            </a:p>
          </p:txBody>
        </p:sp>
        <p:sp>
          <p:nvSpPr>
            <p:cNvPr id="99370" name="Line 26"/>
            <p:cNvSpPr>
              <a:spLocks noChangeShapeType="1"/>
            </p:cNvSpPr>
            <p:nvPr/>
          </p:nvSpPr>
          <p:spPr bwMode="auto">
            <a:xfrm>
              <a:off x="2214" y="3960"/>
              <a:ext cx="3468" cy="0"/>
            </a:xfrm>
            <a:prstGeom prst="line">
              <a:avLst/>
            </a:prstGeom>
            <a:noFill/>
            <a:ln w="9525">
              <a:solidFill>
                <a:schemeClr val="tx1"/>
              </a:solidFill>
              <a:prstDash val="dash"/>
              <a:round/>
              <a:headEnd/>
              <a:tailEnd/>
            </a:ln>
          </p:spPr>
          <p:txBody>
            <a:bodyPr/>
            <a:lstStyle/>
            <a:p>
              <a:endParaRPr lang="en-US"/>
            </a:p>
          </p:txBody>
        </p:sp>
        <p:sp>
          <p:nvSpPr>
            <p:cNvPr id="99371" name="Line 27"/>
            <p:cNvSpPr>
              <a:spLocks noChangeShapeType="1"/>
            </p:cNvSpPr>
            <p:nvPr/>
          </p:nvSpPr>
          <p:spPr bwMode="auto">
            <a:xfrm>
              <a:off x="2220" y="2658"/>
              <a:ext cx="3456" cy="0"/>
            </a:xfrm>
            <a:prstGeom prst="line">
              <a:avLst/>
            </a:prstGeom>
            <a:noFill/>
            <a:ln w="9525">
              <a:solidFill>
                <a:schemeClr val="tx1"/>
              </a:solidFill>
              <a:prstDash val="dash"/>
              <a:round/>
              <a:headEnd/>
              <a:tailEnd/>
            </a:ln>
          </p:spPr>
          <p:txBody>
            <a:bodyPr/>
            <a:lstStyle/>
            <a:p>
              <a:endParaRPr lang="en-US"/>
            </a:p>
          </p:txBody>
        </p:sp>
        <p:sp>
          <p:nvSpPr>
            <p:cNvPr id="99372" name="Line 28"/>
            <p:cNvSpPr>
              <a:spLocks noChangeShapeType="1"/>
            </p:cNvSpPr>
            <p:nvPr/>
          </p:nvSpPr>
          <p:spPr bwMode="auto">
            <a:xfrm>
              <a:off x="2226" y="2232"/>
              <a:ext cx="3456" cy="0"/>
            </a:xfrm>
            <a:prstGeom prst="line">
              <a:avLst/>
            </a:prstGeom>
            <a:noFill/>
            <a:ln w="9525">
              <a:solidFill>
                <a:schemeClr val="tx1"/>
              </a:solidFill>
              <a:prstDash val="dash"/>
              <a:round/>
              <a:headEnd/>
              <a:tailEnd/>
            </a:ln>
          </p:spPr>
          <p:txBody>
            <a:bodyPr/>
            <a:lstStyle/>
            <a:p>
              <a:endParaRPr lang="en-US"/>
            </a:p>
          </p:txBody>
        </p:sp>
        <p:sp>
          <p:nvSpPr>
            <p:cNvPr id="99373" name="Line 29"/>
            <p:cNvSpPr>
              <a:spLocks noChangeShapeType="1"/>
            </p:cNvSpPr>
            <p:nvPr/>
          </p:nvSpPr>
          <p:spPr bwMode="auto">
            <a:xfrm>
              <a:off x="2214" y="1800"/>
              <a:ext cx="3462" cy="0"/>
            </a:xfrm>
            <a:prstGeom prst="line">
              <a:avLst/>
            </a:prstGeom>
            <a:noFill/>
            <a:ln w="9525">
              <a:solidFill>
                <a:schemeClr val="tx1"/>
              </a:solidFill>
              <a:prstDash val="dash"/>
              <a:round/>
              <a:headEnd/>
              <a:tailEnd/>
            </a:ln>
          </p:spPr>
          <p:txBody>
            <a:bodyPr/>
            <a:lstStyle/>
            <a:p>
              <a:endParaRPr lang="en-US"/>
            </a:p>
          </p:txBody>
        </p:sp>
        <p:sp>
          <p:nvSpPr>
            <p:cNvPr id="99374" name="Line 30"/>
            <p:cNvSpPr>
              <a:spLocks noChangeShapeType="1"/>
            </p:cNvSpPr>
            <p:nvPr/>
          </p:nvSpPr>
          <p:spPr bwMode="auto">
            <a:xfrm flipV="1">
              <a:off x="3714" y="1584"/>
              <a:ext cx="0" cy="2586"/>
            </a:xfrm>
            <a:prstGeom prst="line">
              <a:avLst/>
            </a:prstGeom>
            <a:noFill/>
            <a:ln w="9525">
              <a:solidFill>
                <a:schemeClr val="tx1"/>
              </a:solidFill>
              <a:prstDash val="dash"/>
              <a:round/>
              <a:headEnd/>
              <a:tailEnd/>
            </a:ln>
          </p:spPr>
          <p:txBody>
            <a:bodyPr/>
            <a:lstStyle/>
            <a:p>
              <a:endParaRPr lang="en-US"/>
            </a:p>
          </p:txBody>
        </p:sp>
        <p:sp>
          <p:nvSpPr>
            <p:cNvPr id="99375" name="Line 31"/>
            <p:cNvSpPr>
              <a:spLocks noChangeShapeType="1"/>
            </p:cNvSpPr>
            <p:nvPr/>
          </p:nvSpPr>
          <p:spPr bwMode="auto">
            <a:xfrm flipV="1">
              <a:off x="3288" y="1584"/>
              <a:ext cx="0" cy="2592"/>
            </a:xfrm>
            <a:prstGeom prst="line">
              <a:avLst/>
            </a:prstGeom>
            <a:noFill/>
            <a:ln w="9525">
              <a:solidFill>
                <a:schemeClr val="tx1"/>
              </a:solidFill>
              <a:prstDash val="dash"/>
              <a:round/>
              <a:headEnd/>
              <a:tailEnd/>
            </a:ln>
          </p:spPr>
          <p:txBody>
            <a:bodyPr/>
            <a:lstStyle/>
            <a:p>
              <a:endParaRPr lang="en-US"/>
            </a:p>
          </p:txBody>
        </p:sp>
        <p:sp>
          <p:nvSpPr>
            <p:cNvPr id="99376" name="Line 32"/>
            <p:cNvSpPr>
              <a:spLocks noChangeShapeType="1"/>
            </p:cNvSpPr>
            <p:nvPr/>
          </p:nvSpPr>
          <p:spPr bwMode="auto">
            <a:xfrm flipV="1">
              <a:off x="2862" y="1578"/>
              <a:ext cx="0" cy="2598"/>
            </a:xfrm>
            <a:prstGeom prst="line">
              <a:avLst/>
            </a:prstGeom>
            <a:noFill/>
            <a:ln w="9525">
              <a:solidFill>
                <a:schemeClr val="tx1"/>
              </a:solidFill>
              <a:prstDash val="dash"/>
              <a:round/>
              <a:headEnd/>
              <a:tailEnd/>
            </a:ln>
          </p:spPr>
          <p:txBody>
            <a:bodyPr/>
            <a:lstStyle/>
            <a:p>
              <a:endParaRPr lang="en-US"/>
            </a:p>
          </p:txBody>
        </p:sp>
        <p:sp>
          <p:nvSpPr>
            <p:cNvPr id="99377" name="Line 33"/>
            <p:cNvSpPr>
              <a:spLocks noChangeShapeType="1"/>
            </p:cNvSpPr>
            <p:nvPr/>
          </p:nvSpPr>
          <p:spPr bwMode="auto">
            <a:xfrm flipV="1">
              <a:off x="2430" y="1584"/>
              <a:ext cx="0" cy="2592"/>
            </a:xfrm>
            <a:prstGeom prst="line">
              <a:avLst/>
            </a:prstGeom>
            <a:noFill/>
            <a:ln w="9525">
              <a:solidFill>
                <a:schemeClr val="tx1"/>
              </a:solidFill>
              <a:prstDash val="dash"/>
              <a:round/>
              <a:headEnd/>
              <a:tailEnd/>
            </a:ln>
          </p:spPr>
          <p:txBody>
            <a:bodyPr/>
            <a:lstStyle/>
            <a:p>
              <a:endParaRPr lang="en-US"/>
            </a:p>
          </p:txBody>
        </p:sp>
        <p:sp>
          <p:nvSpPr>
            <p:cNvPr id="99378" name="Line 34"/>
            <p:cNvSpPr>
              <a:spLocks noChangeShapeType="1"/>
            </p:cNvSpPr>
            <p:nvPr/>
          </p:nvSpPr>
          <p:spPr bwMode="auto">
            <a:xfrm flipV="1">
              <a:off x="4158" y="1584"/>
              <a:ext cx="0" cy="2592"/>
            </a:xfrm>
            <a:prstGeom prst="line">
              <a:avLst/>
            </a:prstGeom>
            <a:noFill/>
            <a:ln w="9525">
              <a:solidFill>
                <a:schemeClr val="tx1"/>
              </a:solidFill>
              <a:prstDash val="dash"/>
              <a:round/>
              <a:headEnd/>
              <a:tailEnd/>
            </a:ln>
          </p:spPr>
          <p:txBody>
            <a:bodyPr/>
            <a:lstStyle/>
            <a:p>
              <a:endParaRPr lang="en-US"/>
            </a:p>
          </p:txBody>
        </p:sp>
        <p:sp>
          <p:nvSpPr>
            <p:cNvPr id="99379" name="Line 35"/>
            <p:cNvSpPr>
              <a:spLocks noChangeShapeType="1"/>
            </p:cNvSpPr>
            <p:nvPr/>
          </p:nvSpPr>
          <p:spPr bwMode="auto">
            <a:xfrm flipV="1">
              <a:off x="4590" y="1584"/>
              <a:ext cx="0" cy="2586"/>
            </a:xfrm>
            <a:prstGeom prst="line">
              <a:avLst/>
            </a:prstGeom>
            <a:noFill/>
            <a:ln w="9525">
              <a:solidFill>
                <a:schemeClr val="tx1"/>
              </a:solidFill>
              <a:prstDash val="dash"/>
              <a:round/>
              <a:headEnd/>
              <a:tailEnd/>
            </a:ln>
          </p:spPr>
          <p:txBody>
            <a:bodyPr/>
            <a:lstStyle/>
            <a:p>
              <a:endParaRPr lang="en-US"/>
            </a:p>
          </p:txBody>
        </p:sp>
        <p:sp>
          <p:nvSpPr>
            <p:cNvPr id="99380" name="Line 36"/>
            <p:cNvSpPr>
              <a:spLocks noChangeShapeType="1"/>
            </p:cNvSpPr>
            <p:nvPr/>
          </p:nvSpPr>
          <p:spPr bwMode="auto">
            <a:xfrm flipV="1">
              <a:off x="5034" y="1578"/>
              <a:ext cx="0" cy="2598"/>
            </a:xfrm>
            <a:prstGeom prst="line">
              <a:avLst/>
            </a:prstGeom>
            <a:noFill/>
            <a:ln w="9525">
              <a:solidFill>
                <a:schemeClr val="tx1"/>
              </a:solidFill>
              <a:prstDash val="dash"/>
              <a:round/>
              <a:headEnd/>
              <a:tailEnd/>
            </a:ln>
          </p:spPr>
          <p:txBody>
            <a:bodyPr/>
            <a:lstStyle/>
            <a:p>
              <a:endParaRPr lang="en-US"/>
            </a:p>
          </p:txBody>
        </p:sp>
        <p:sp>
          <p:nvSpPr>
            <p:cNvPr id="99381" name="Line 37"/>
            <p:cNvSpPr>
              <a:spLocks noChangeShapeType="1"/>
            </p:cNvSpPr>
            <p:nvPr/>
          </p:nvSpPr>
          <p:spPr bwMode="auto">
            <a:xfrm flipV="1">
              <a:off x="5466" y="1578"/>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938774" y="3187570"/>
            <a:ext cx="1985963" cy="1316038"/>
            <a:chOff x="3789" y="2299"/>
            <a:chExt cx="1251" cy="829"/>
          </a:xfrm>
        </p:grpSpPr>
        <p:sp>
          <p:nvSpPr>
            <p:cNvPr id="99347" name="Line 39"/>
            <p:cNvSpPr>
              <a:spLocks noChangeShapeType="1"/>
            </p:cNvSpPr>
            <p:nvPr/>
          </p:nvSpPr>
          <p:spPr bwMode="auto">
            <a:xfrm flipV="1">
              <a:off x="3789" y="2328"/>
              <a:ext cx="1181" cy="800"/>
            </a:xfrm>
            <a:prstGeom prst="line">
              <a:avLst/>
            </a:prstGeom>
            <a:noFill/>
            <a:ln w="19050">
              <a:solidFill>
                <a:srgbClr val="FF9900"/>
              </a:solidFill>
              <a:round/>
              <a:headEnd/>
              <a:tailEnd/>
            </a:ln>
          </p:spPr>
          <p:txBody>
            <a:bodyPr/>
            <a:lstStyle/>
            <a:p>
              <a:endParaRPr lang="en-US"/>
            </a:p>
          </p:txBody>
        </p:sp>
        <p:sp>
          <p:nvSpPr>
            <p:cNvPr id="99348" name="Oval 40"/>
            <p:cNvSpPr>
              <a:spLocks noChangeArrowheads="1"/>
            </p:cNvSpPr>
            <p:nvPr/>
          </p:nvSpPr>
          <p:spPr bwMode="auto">
            <a:xfrm>
              <a:off x="4984" y="2299"/>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5924550" y="4064000"/>
            <a:ext cx="914400" cy="736600"/>
            <a:chOff x="3668" y="2850"/>
            <a:chExt cx="576" cy="464"/>
          </a:xfrm>
        </p:grpSpPr>
        <p:sp>
          <p:nvSpPr>
            <p:cNvPr id="99343" name="Text Box 42"/>
            <p:cNvSpPr txBox="1">
              <a:spLocks noChangeArrowheads="1"/>
            </p:cNvSpPr>
            <p:nvPr/>
          </p:nvSpPr>
          <p:spPr bwMode="auto">
            <a:xfrm>
              <a:off x="3668" y="3083"/>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99344" name="Oval 43"/>
            <p:cNvSpPr>
              <a:spLocks noChangeArrowheads="1"/>
            </p:cNvSpPr>
            <p:nvPr/>
          </p:nvSpPr>
          <p:spPr bwMode="auto">
            <a:xfrm>
              <a:off x="3680" y="307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5" name="Oval 44"/>
            <p:cNvSpPr>
              <a:spLocks noChangeArrowheads="1"/>
            </p:cNvSpPr>
            <p:nvPr/>
          </p:nvSpPr>
          <p:spPr bwMode="auto">
            <a:xfrm>
              <a:off x="4016" y="2850"/>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6" name="Text Box 45"/>
            <p:cNvSpPr txBox="1">
              <a:spLocks noChangeArrowheads="1"/>
            </p:cNvSpPr>
            <p:nvPr/>
          </p:nvSpPr>
          <p:spPr bwMode="auto">
            <a:xfrm>
              <a:off x="4016" y="2882"/>
              <a:ext cx="228" cy="231"/>
            </a:xfrm>
            <a:prstGeom prst="rect">
              <a:avLst/>
            </a:prstGeom>
            <a:noFill/>
            <a:ln w="9525">
              <a:noFill/>
              <a:miter lim="800000"/>
              <a:headEnd/>
              <a:tailEnd/>
            </a:ln>
          </p:spPr>
          <p:txBody>
            <a:bodyPr wrap="none">
              <a:spAutoFit/>
            </a:bodyPr>
            <a:lstStyle/>
            <a:p>
              <a:pPr eaLnBrk="1" hangingPunct="1">
                <a:spcBef>
                  <a:spcPct val="0"/>
                </a:spcBef>
              </a:pPr>
              <a:r>
                <a:rPr kumimoji="0" lang="en-US" sz="1800" dirty="0"/>
                <a:t>Q</a:t>
              </a:r>
            </a:p>
          </p:txBody>
        </p:sp>
      </p:grpSp>
      <p:grpSp>
        <p:nvGrpSpPr>
          <p:cNvPr id="5" name="Group 46"/>
          <p:cNvGrpSpPr>
            <a:grpSpLocks/>
          </p:cNvGrpSpPr>
          <p:nvPr/>
        </p:nvGrpSpPr>
        <p:grpSpPr bwMode="auto">
          <a:xfrm>
            <a:off x="7799088" y="3052573"/>
            <a:ext cx="860847" cy="2756730"/>
            <a:chOff x="4788" y="2046"/>
            <a:chExt cx="440" cy="1869"/>
          </a:xfrm>
        </p:grpSpPr>
        <p:sp>
          <p:nvSpPr>
            <p:cNvPr id="99340" name="Oval 47"/>
            <p:cNvSpPr>
              <a:spLocks noChangeArrowheads="1"/>
            </p:cNvSpPr>
            <p:nvPr/>
          </p:nvSpPr>
          <p:spPr bwMode="auto">
            <a:xfrm>
              <a:off x="4788" y="37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1" name="Line 48"/>
            <p:cNvSpPr>
              <a:spLocks noChangeShapeType="1"/>
            </p:cNvSpPr>
            <p:nvPr/>
          </p:nvSpPr>
          <p:spPr bwMode="auto">
            <a:xfrm>
              <a:off x="4812" y="2046"/>
              <a:ext cx="0" cy="1656"/>
            </a:xfrm>
            <a:prstGeom prst="line">
              <a:avLst/>
            </a:prstGeom>
            <a:noFill/>
            <a:ln w="19050">
              <a:solidFill>
                <a:srgbClr val="FF9900"/>
              </a:solidFill>
              <a:round/>
              <a:headEnd/>
              <a:tailEnd/>
            </a:ln>
          </p:spPr>
          <p:txBody>
            <a:bodyPr/>
            <a:lstStyle/>
            <a:p>
              <a:endParaRPr lang="en-US"/>
            </a:p>
          </p:txBody>
        </p:sp>
        <p:sp>
          <p:nvSpPr>
            <p:cNvPr id="99342" name="Text Box 49"/>
            <p:cNvSpPr txBox="1">
              <a:spLocks noChangeArrowheads="1"/>
            </p:cNvSpPr>
            <p:nvPr/>
          </p:nvSpPr>
          <p:spPr bwMode="auto">
            <a:xfrm>
              <a:off x="4820" y="3695"/>
              <a:ext cx="408" cy="220"/>
            </a:xfrm>
            <a:prstGeom prst="rect">
              <a:avLst/>
            </a:prstGeom>
            <a:noFill/>
            <a:ln w="9525">
              <a:noFill/>
              <a:miter lim="800000"/>
              <a:headEnd/>
              <a:tailEnd/>
            </a:ln>
          </p:spPr>
          <p:txBody>
            <a:bodyPr wrap="none">
              <a:spAutoFit/>
            </a:bodyPr>
            <a:lstStyle/>
            <a:p>
              <a:pPr eaLnBrk="1" hangingPunct="1">
                <a:spcBef>
                  <a:spcPct val="0"/>
                </a:spcBef>
              </a:pPr>
              <a:r>
                <a:rPr kumimoji="0" lang="en-US" sz="1800"/>
                <a:t>P+Q</a:t>
              </a:r>
            </a:p>
          </p:txBody>
        </p:sp>
      </p:grpSp>
      <p:sp>
        <p:nvSpPr>
          <p:cNvPr id="99338" name="Text Box 50"/>
          <p:cNvSpPr txBox="1">
            <a:spLocks noChangeArrowheads="1"/>
          </p:cNvSpPr>
          <p:nvPr/>
        </p:nvSpPr>
        <p:spPr bwMode="auto">
          <a:xfrm>
            <a:off x="838200" y="5943600"/>
            <a:ext cx="1924309" cy="276999"/>
          </a:xfrm>
          <a:prstGeom prst="rect">
            <a:avLst/>
          </a:prstGeom>
          <a:noFill/>
          <a:ln w="12700" algn="ctr">
            <a:noFill/>
            <a:miter lim="800000"/>
            <a:headEnd/>
            <a:tailEnd/>
          </a:ln>
        </p:spPr>
        <p:txBody>
          <a:bodyPr wrap="none">
            <a:spAutoFit/>
          </a:bodyPr>
          <a:lstStyle/>
          <a:p>
            <a:pPr>
              <a:spcBef>
                <a:spcPct val="0"/>
              </a:spcBef>
            </a:pPr>
            <a:r>
              <a:rPr kumimoji="0" lang="en-US" sz="1200" dirty="0">
                <a:latin typeface="Calibri" pitchFamily="34" charset="0"/>
              </a:rPr>
              <a:t>Graphic by Richard </a:t>
            </a:r>
            <a:r>
              <a:rPr kumimoji="0" lang="en-US" sz="1200" dirty="0" err="1">
                <a:latin typeface="Calibri" pitchFamily="34" charset="0"/>
              </a:rPr>
              <a:t>Spillman</a:t>
            </a:r>
            <a:endParaRPr kumimoji="0" lang="en-US" sz="1200" dirty="0">
              <a:latin typeface="Calibri" pitchFamily="34" charset="0"/>
            </a:endParaRPr>
          </a:p>
        </p:txBody>
      </p:sp>
      <p:sp>
        <p:nvSpPr>
          <p:cNvPr id="99339" name="Text Box 61"/>
          <p:cNvSpPr txBox="1">
            <a:spLocks noChangeArrowheads="1"/>
          </p:cNvSpPr>
          <p:nvPr/>
        </p:nvSpPr>
        <p:spPr bwMode="auto">
          <a:xfrm>
            <a:off x="7832725" y="3124200"/>
            <a:ext cx="349250" cy="366713"/>
          </a:xfrm>
          <a:prstGeom prst="rect">
            <a:avLst/>
          </a:prstGeom>
          <a:noFill/>
          <a:ln w="9525" algn="ctr">
            <a:noFill/>
            <a:miter lim="800000"/>
            <a:headEnd/>
            <a:tailEnd/>
          </a:ln>
        </p:spPr>
        <p:txBody>
          <a:bodyPr lIns="92075" tIns="46038" rIns="92075" bIns="46038">
            <a:spAutoFit/>
          </a:bodyPr>
          <a:lstStyle/>
          <a:p>
            <a:pPr marL="342900" indent="-342900"/>
            <a:r>
              <a:rPr lang="en-US" sz="1800"/>
              <a:t>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unedited, motivation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76250" y="1552131"/>
                <a:ext cx="8191500" cy="40019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Basic scheme is Fiat-Shamir MSA-DL with aborts.  </a:t>
                </a:r>
              </a:p>
              <a:p>
                <a:pPr marL="257175" indent="-257175">
                  <a:spcBef>
                    <a:spcPts val="300"/>
                  </a:spcBef>
                  <a:buClr>
                    <a:srgbClr val="000000">
                      <a:lumMod val="60000"/>
                      <a:lumOff val="40000"/>
                    </a:srgbClr>
                  </a:buClr>
                  <a:buFont typeface="Arial" panose="020B0604020202020204" pitchFamily="34" charset="0"/>
                  <a:buChar char="•"/>
                </a:pPr>
                <a:endParaRPr lang="en-US" sz="24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Classic version with discret</a:t>
                </a:r>
                <a:r>
                  <a:rPr lang="en-US" sz="2000" dirty="0">
                    <a:latin typeface="Calibri" panose="020F0502020204030204" pitchFamily="34" charset="0"/>
                    <a:cs typeface="Calibri" panose="020F0502020204030204" pitchFamily="34" charset="0"/>
                    <a:sym typeface="Arial"/>
                  </a:rPr>
                  <a:t>e log is:</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Prover and verifier know </a:t>
                </a: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𝑔</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𝑥</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Prover knows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𝑟</m:t>
                    </m:r>
                  </m:oMath>
                </a14:m>
                <a:r>
                  <a:rPr lang="en-US" sz="1800" dirty="0">
                    <a:solidFill>
                      <a:schemeClr val="tx1"/>
                    </a:solidFill>
                    <a:latin typeface="Calibri" panose="020F0502020204030204" pitchFamily="34" charset="0"/>
                    <a:cs typeface="Calibri" panose="020F0502020204030204" pitchFamily="34" charset="0"/>
                    <a:sym typeface="Arial"/>
                  </a:rPr>
                  <a:t>, sends commitment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𝑟</m:t>
                        </m:r>
                      </m:sup>
                    </m:sSup>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sends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𝑐𝑥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can check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𝑠</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up>
                    </m:sSup>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sup>
                    </m:sSup>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Non </a:t>
                </a:r>
                <a:r>
                  <a:rPr lang="en-US" sz="2000" dirty="0">
                    <a:latin typeface="Calibri" panose="020F0502020204030204" pitchFamily="34" charset="0"/>
                    <a:cs typeface="Calibri" panose="020F0502020204030204" pitchFamily="34" charset="0"/>
                    <a:sym typeface="Arial"/>
                  </a:rPr>
                  <a:t>i</a:t>
                </a:r>
                <a:r>
                  <a:rPr lang="en-US" sz="2000" dirty="0">
                    <a:solidFill>
                      <a:schemeClr val="tx1"/>
                    </a:solidFill>
                    <a:latin typeface="Calibri" panose="020F0502020204030204" pitchFamily="34" charset="0"/>
                    <a:cs typeface="Calibri" panose="020F0502020204030204" pitchFamily="34" charset="0"/>
                    <a:sym typeface="Arial"/>
                  </a:rPr>
                  <a:t>nteractive version replaces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𝑐</m:t>
                    </m:r>
                  </m:oMath>
                </a14:m>
                <a:r>
                  <a:rPr lang="en-US" sz="2000" dirty="0">
                    <a:solidFill>
                      <a:schemeClr val="tx1"/>
                    </a:solidFill>
                    <a:latin typeface="Calibri" panose="020F0502020204030204" pitchFamily="34" charset="0"/>
                    <a:cs typeface="Calibri" panose="020F0502020204030204" pitchFamily="34" charset="0"/>
                    <a:sym typeface="Arial"/>
                  </a:rPr>
                  <a:t> with hash of </a:t>
                </a:r>
                <a14:m>
                  <m:oMath xmlns:m="http://schemas.openxmlformats.org/officeDocument/2006/math">
                    <m:sSup>
                      <m:sSupPr>
                        <m:ctrlPr>
                          <a:rPr lang="en-US" sz="200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𝑔</m:t>
                        </m:r>
                      </m:e>
                      <m:sup>
                        <m:r>
                          <a:rPr lang="en-US" sz="2000" b="0" i="1" smtClean="0">
                            <a:solidFill>
                              <a:schemeClr val="tx1"/>
                            </a:solidFill>
                            <a:latin typeface="Cambria Math" panose="02040503050406030204" pitchFamily="18" charset="0"/>
                            <a:cs typeface="Calibri" panose="020F0502020204030204" pitchFamily="34" charset="0"/>
                            <a:sym typeface="Arial"/>
                          </a:rPr>
                          <m:t>𝑟</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𝑀</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76250" y="1552131"/>
                <a:ext cx="8191500" cy="4001904"/>
              </a:xfrm>
              <a:prstGeom prst="rect">
                <a:avLst/>
              </a:prstGeom>
              <a:blipFill>
                <a:blip r:embed="rId2"/>
                <a:stretch>
                  <a:fillRect l="-1858" t="-2532"/>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100</a:t>
            </a:fld>
            <a:endParaRPr lang="en-US"/>
          </a:p>
        </p:txBody>
      </p:sp>
    </p:spTree>
    <p:extLst>
      <p:ext uri="{BB962C8B-B14F-4D97-AF65-F5344CB8AC3E}">
        <p14:creationId xmlns:p14="http://schemas.microsoft.com/office/powerpoint/2010/main" val="20438799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unedited, motivation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2516" y="1323644"/>
                <a:ext cx="8809480" cy="553435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Preliminary lattice version is</a:t>
                </a:r>
              </a:p>
              <a:p>
                <a:pPr marL="800100" lvl="1" indent="-342900">
                  <a:spcBef>
                    <a:spcPts val="300"/>
                  </a:spcBef>
                  <a:buClr>
                    <a:srgbClr val="000000">
                      <a:lumMod val="60000"/>
                      <a:lumOff val="40000"/>
                    </a:srgbClr>
                  </a:buClr>
                </a:pPr>
                <a:r>
                  <a:rPr lang="en-US" sz="1800" b="0" dirty="0">
                    <a:solidFill>
                      <a:schemeClr val="tx1"/>
                    </a:solidFill>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smtClean="0">
                            <a:solidFill>
                              <a:schemeClr val="tx1"/>
                            </a:solidFill>
                            <a:latin typeface="Cambria Math" panose="02040503050406030204" pitchFamily="18" charset="0"/>
                            <a:cs typeface="Calibri" panose="020F0502020204030204" pitchFamily="34" charset="0"/>
                            <a:sym typeface="Arial"/>
                          </a:rPr>
                        </m:ctrlPr>
                      </m:sSubPr>
                      <m:e>
                        <m:r>
                          <a:rPr lang="en-US" sz="1800" b="0" i="1" dirty="0" smtClean="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with short coefficients and computes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r>
                  <a:rPr lang="en-US" sz="1800" dirty="0">
                    <a:solidFill>
                      <a:schemeClr val="tx1"/>
                    </a:solidFill>
                    <a:latin typeface="Calibri" panose="020F0502020204030204" pitchFamily="34" charset="0"/>
                    <a:cs typeface="Calibri" panose="020F0502020204030204" pitchFamily="34" charset="0"/>
                    <a:sym typeface="Arial"/>
                  </a:rPr>
                  <a:t>.  Public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  Sends commitment as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Verifiers sends challenge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𝑐</m:t>
                    </m:r>
                  </m:oMath>
                </a14:m>
                <a:r>
                  <a:rPr lang="en-US" sz="1800" dirty="0">
                    <a:solidFill>
                      <a:schemeClr val="tx1"/>
                    </a:solidFill>
                    <a:latin typeface="Calibri" panose="020F0502020204030204" pitchFamily="34" charset="0"/>
                    <a:cs typeface="Calibri" panose="020F0502020204030204" pitchFamily="34" charset="0"/>
                    <a:sym typeface="Arial"/>
                  </a:rPr>
                  <a:t>.</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checks coefficients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are small and that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𝑡𝑐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To avoid having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 leak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𝑆</m:t>
                        </m:r>
                      </m:e>
                      <m:sub>
                        <m:r>
                          <a:rPr lang="en-US" sz="20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2000" dirty="0">
                    <a:solidFill>
                      <a:schemeClr val="tx1"/>
                    </a:solidFill>
                    <a:latin typeface="Calibri" panose="020F0502020204030204" pitchFamily="34" charset="0"/>
                    <a:cs typeface="Calibri" panose="020F0502020204030204" pitchFamily="34" charset="0"/>
                    <a:sym typeface="Arial"/>
                  </a:rPr>
                  <a:t>, signer applies rejection sampling to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a:t>
                </a:r>
              </a:p>
              <a:p>
                <a:pPr marL="342900" indent="-342900">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err="1">
                    <a:latin typeface="Calibri" panose="020F0502020204030204" pitchFamily="34" charset="0"/>
                    <a:cs typeface="Calibri" panose="020F0502020204030204" pitchFamily="34" charset="0"/>
                    <a:sym typeface="Arial"/>
                  </a:rPr>
                  <a:t>Dilithium</a:t>
                </a:r>
                <a:endParaRPr lang="en-US" sz="2000" dirty="0">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elements of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𝑅</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cs typeface="Calibri" panose="020F0502020204030204" pitchFamily="34" charset="0"/>
                            <a:sym typeface="Arial"/>
                          </a:rPr>
                        </m:ctrlPr>
                      </m:fPr>
                      <m:num>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𝑥</m:t>
                            </m:r>
                          </m:e>
                        </m:d>
                      </m:num>
                      <m:den>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cs typeface="Calibri" panose="020F0502020204030204" pitchFamily="34" charset="0"/>
                            <a:sym typeface="Arial"/>
                          </a:rPr>
                          <m:t>+1</m:t>
                        </m:r>
                      </m:den>
                    </m:f>
                  </m:oMath>
                </a14:m>
                <a:r>
                  <a:rPr lang="en-US" sz="1800" dirty="0">
                    <a:solidFill>
                      <a:schemeClr val="tx1"/>
                    </a:solidFill>
                    <a:latin typeface="Calibri" panose="020F0502020204030204" pitchFamily="34" charset="0"/>
                    <a:cs typeface="Calibri" panose="020F0502020204030204" pitchFamily="34" charset="0"/>
                    <a:sym typeface="Arial"/>
                  </a:rPr>
                  <a:t>  rather than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seed,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to generate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Compresses t by dropping low order bits</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Signs a message representative,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r>
                  <a:rPr lang="en-US" sz="1800" dirty="0">
                    <a:solidFill>
                      <a:schemeClr val="tx1"/>
                    </a:solidFill>
                    <a:latin typeface="Calibri" panose="020F0502020204030204" pitchFamily="34" charset="0"/>
                    <a:cs typeface="Calibri" panose="020F0502020204030204" pitchFamily="34" charset="0"/>
                    <a:sym typeface="Arial"/>
                  </a:rPr>
                  <a:t>, which is a hash of the public key and the message</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rounded version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Provides a hint,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oMath>
                </a14:m>
                <a:r>
                  <a:rPr lang="en-US" sz="1800" dirty="0">
                    <a:solidFill>
                      <a:schemeClr val="tx1"/>
                    </a:solidFill>
                    <a:latin typeface="Calibri" panose="020F0502020204030204" pitchFamily="34" charset="0"/>
                    <a:cs typeface="Calibri" panose="020F0502020204030204" pitchFamily="34" charset="0"/>
                    <a:sym typeface="Arial"/>
                  </a:rPr>
                  <a:t>, to help reconstruct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 from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2516" y="1323644"/>
                <a:ext cx="8809480" cy="5534356"/>
              </a:xfrm>
              <a:prstGeom prst="rect">
                <a:avLst/>
              </a:prstGeom>
              <a:blipFill>
                <a:blip r:embed="rId2"/>
                <a:stretch>
                  <a:fillRect l="-1585" t="-160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101</a:t>
            </a:fld>
            <a:endParaRPr lang="en-US"/>
          </a:p>
        </p:txBody>
      </p:sp>
    </p:spTree>
    <p:extLst>
      <p:ext uri="{BB962C8B-B14F-4D97-AF65-F5344CB8AC3E}">
        <p14:creationId xmlns:p14="http://schemas.microsoft.com/office/powerpoint/2010/main" val="1458573414"/>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fontScale="77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a:latin typeface="+mj-lt"/>
                <a:cs typeface="Calibri" panose="020F0502020204030204" pitchFamily="34" charset="0"/>
              </a:rPr>
              <a:t>Dilithium </a:t>
            </a:r>
            <a:r>
              <a:rPr lang="en-US" b="0" kern="0" dirty="0">
                <a:latin typeface="+mj-lt"/>
                <a:cs typeface="Calibri" panose="020F0502020204030204" pitchFamily="34" charset="0"/>
              </a:rPr>
              <a:t>parameters for </a:t>
            </a:r>
            <a:r>
              <a:rPr lang="en-US" b="0" kern="0">
                <a:latin typeface="+mj-lt"/>
                <a:cs typeface="Calibri" panose="020F0502020204030204" pitchFamily="34" charset="0"/>
              </a:rPr>
              <a:t>security category 5</a:t>
            </a:r>
            <a:endParaRPr lang="en-US" sz="2400" b="0" kern="0" dirty="0">
              <a:latin typeface="+mj-lt"/>
              <a:cs typeface="Calibri" panose="020F0502020204030204" pitchFamily="34" charset="0"/>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102</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𝑞</m:t>
                                </m:r>
                              </m:oMath>
                            </m:oMathPara>
                          </a14:m>
                          <a:endParaRPr lang="en-US" sz="1600" dirty="0"/>
                        </a:p>
                      </a:txBody>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oMath>
                            </m:oMathPara>
                          </a14:m>
                          <a:endParaRPr lang="en-US" sz="1600" dirty="0"/>
                        </a:p>
                      </a:txBody>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𝜏</m:t>
                                </m:r>
                              </m:oMath>
                            </m:oMathPara>
                          </a14:m>
                          <a:endParaRPr lang="en-US" sz="1600" dirty="0"/>
                        </a:p>
                      </a:txBody>
                      <a:tcPr/>
                    </a:tc>
                    <a:tc>
                      <a:txBody>
                        <a:bodyPr/>
                        <a:lstStyle/>
                        <a:p>
                          <a:r>
                            <a:rPr lang="en-US" sz="1600"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m:t>
                              </m:r>
                            </m:oMath>
                          </a14:m>
                          <a:r>
                            <a:rPr lang="en-US" sz="1600" dirty="0"/>
                            <a:t>s in </a:t>
                          </a:r>
                          <a14:m>
                            <m:oMath xmlns:m="http://schemas.openxmlformats.org/officeDocument/2006/math">
                              <m:r>
                                <a:rPr lang="en-US" sz="1600" b="0" i="1" smtClean="0">
                                  <a:latin typeface="Cambria Math" panose="02040503050406030204" pitchFamily="18" charset="0"/>
                                </a:rPr>
                                <m:t>𝑐</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oMath>
                          </a14:m>
                          <a:endParaRPr lang="en-US" sz="1600" dirty="0"/>
                        </a:p>
                      </a:txBody>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𝜆</m:t>
                                </m:r>
                              </m:oMath>
                            </m:oMathPara>
                          </a14:m>
                          <a:endParaRPr lang="en-US" sz="1600" dirty="0"/>
                        </a:p>
                      </a:txBody>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1</m:t>
                                    </m:r>
                                  </m:sub>
                                </m:sSub>
                              </m:oMath>
                            </m:oMathPara>
                          </a14:m>
                          <a:endParaRPr lang="en-US" sz="1600" dirty="0"/>
                        </a:p>
                      </a:txBody>
                      <a:tcPr/>
                    </a:tc>
                    <a:tc>
                      <a:txBody>
                        <a:bodyPr/>
                        <a:lstStyle/>
                        <a:p>
                          <a:r>
                            <a:rPr lang="en-US" sz="1600" dirty="0"/>
                            <a:t>Coefficient range of </a:t>
                          </a:r>
                          <a14:m>
                            <m:oMath xmlns:m="http://schemas.openxmlformats.org/officeDocument/2006/math">
                              <m:r>
                                <a:rPr lang="en-US" sz="1600" b="0" i="1" smtClean="0">
                                  <a:latin typeface="Cambria Math" panose="02040503050406030204" pitchFamily="18" charset="0"/>
                                </a:rPr>
                                <m:t>𝑦</m:t>
                              </m:r>
                            </m:oMath>
                          </a14:m>
                          <a:endParaRPr lang="en-US" sz="1600" dirty="0"/>
                        </a:p>
                      </a:txBody>
                      <a:tcPr/>
                    </a:tc>
                    <a:tc>
                      <a:txBody>
                        <a:bodyPr/>
                        <a:lstStyle/>
                        <a:p>
                          <a:pPr/>
                          <a14:m>
                            <m:oMathPara xmlns:m="http://schemas.openxmlformats.org/officeDocument/2006/math">
                              <m:oMathParaPr>
                                <m:jc m:val="right"/>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19</m:t>
                                    </m:r>
                                  </m:sup>
                                </m:sSup>
                              </m:oMath>
                            </m:oMathPara>
                          </a14:m>
                          <a:endParaRPr lang="en-US" sz="1600" dirty="0"/>
                        </a:p>
                      </a:txBody>
                      <a:tcPr/>
                    </a:tc>
                    <a:extLst>
                      <a:ext uri="{0D108BD9-81ED-4DB2-BD59-A6C34878D82A}">
                        <a16:rowId xmlns:a16="http://schemas.microsoft.com/office/drawing/2014/main" val="358565175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2</m:t>
                                    </m:r>
                                  </m:sub>
                                </m:sSub>
                              </m:oMath>
                            </m:oMathPara>
                          </a14:m>
                          <a:endParaRPr lang="en-US" sz="1600" dirty="0"/>
                        </a:p>
                      </a:txBody>
                      <a:tcPr/>
                    </a:tc>
                    <a:tc>
                      <a:txBody>
                        <a:bodyPr/>
                        <a:lstStyle/>
                        <a:p>
                          <a:r>
                            <a:rPr lang="en-US" sz="1600" dirty="0"/>
                            <a:t>Low order rounding range</a:t>
                          </a:r>
                        </a:p>
                      </a:txBody>
                      <a:tcPr/>
                    </a:tc>
                    <a:tc>
                      <a:txBody>
                        <a:bodyPr/>
                        <a:lstStyle/>
                        <a:p>
                          <a:pPr algn="r"/>
                          <a14:m>
                            <m:oMathPara xmlns:m="http://schemas.openxmlformats.org/officeDocument/2006/math">
                              <m:oMathParaPr>
                                <m:jc m:val="right"/>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𝑞</m:t>
                                    </m:r>
                                    <m:r>
                                      <a:rPr lang="en-US" sz="1600" b="0" i="1" smtClean="0">
                                        <a:latin typeface="Cambria Math" panose="02040503050406030204" pitchFamily="18" charset="0"/>
                                      </a:rPr>
                                      <m:t>−1</m:t>
                                    </m:r>
                                  </m:num>
                                  <m:den>
                                    <m:r>
                                      <a:rPr lang="en-US" sz="1600" b="0" i="1" smtClean="0">
                                        <a:latin typeface="Cambria Math" panose="02040503050406030204" pitchFamily="18" charset="0"/>
                                      </a:rPr>
                                      <m:t>32</m:t>
                                    </m:r>
                                  </m:den>
                                </m:f>
                              </m:oMath>
                            </m:oMathPara>
                          </a14:m>
                          <a:endParaRPr lang="en-US" sz="1600" dirty="0"/>
                        </a:p>
                      </a:txBody>
                      <a:tcPr/>
                    </a:tc>
                    <a:extLst>
                      <a:ext uri="{0D108BD9-81ED-4DB2-BD59-A6C34878D82A}">
                        <a16:rowId xmlns:a16="http://schemas.microsoft.com/office/drawing/2014/main" val="908003510"/>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m:t>
                                </m:r>
                              </m:oMath>
                            </m:oMathPara>
                          </a14:m>
                          <a:endParaRPr lang="en-US" sz="1600" dirty="0"/>
                        </a:p>
                      </a:txBody>
                      <a:tcPr/>
                    </a:tc>
                    <a:tc>
                      <a:txBody>
                        <a:bodyPr/>
                        <a:lstStyle/>
                        <a:p>
                          <a:r>
                            <a:rPr lang="en-US" sz="1600" dirty="0"/>
                            <a:t>Dimensions of </a:t>
                          </a:r>
                          <a14:m>
                            <m:oMath xmlns:m="http://schemas.openxmlformats.org/officeDocument/2006/math">
                              <m:r>
                                <a:rPr lang="en-US" sz="1600" b="0" i="1" smtClean="0">
                                  <a:latin typeface="Cambria Math" panose="02040503050406030204" pitchFamily="18" charset="0"/>
                                </a:rPr>
                                <m:t>𝐴</m:t>
                              </m:r>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(8,7)</m:t>
                                </m:r>
                              </m:oMath>
                            </m:oMathPara>
                          </a14:m>
                          <a:endParaRPr lang="en-US" sz="1600" dirty="0"/>
                        </a:p>
                      </a:txBody>
                      <a:tcPr/>
                    </a:tc>
                    <a:extLst>
                      <a:ext uri="{0D108BD9-81ED-4DB2-BD59-A6C34878D82A}">
                        <a16:rowId xmlns:a16="http://schemas.microsoft.com/office/drawing/2014/main" val="199336112"/>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𝜔</m:t>
                                </m:r>
                              </m:oMath>
                            </m:oMathPara>
                          </a14:m>
                          <a:endParaRPr lang="en-US" sz="1600" dirty="0"/>
                        </a:p>
                      </a:txBody>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Choice>
        <mc:Fallback xmlns="">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endParaRPr lang="en-US"/>
                        </a:p>
                      </a:txBody>
                      <a:tcPr>
                        <a:blipFill>
                          <a:blip r:embed="rId2"/>
                          <a:stretch>
                            <a:fillRect l="-877" t="-103333" r="-323684" b="-936667"/>
                          </a:stretch>
                        </a:blipFill>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endParaRPr lang="en-US"/>
                        </a:p>
                      </a:txBody>
                      <a:tcPr>
                        <a:blipFill>
                          <a:blip r:embed="rId2"/>
                          <a:stretch>
                            <a:fillRect l="-877" t="-210345" r="-323684" b="-868966"/>
                          </a:stretch>
                        </a:blipFill>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endParaRPr lang="en-US"/>
                        </a:p>
                      </a:txBody>
                      <a:tcPr>
                        <a:blipFill>
                          <a:blip r:embed="rId2"/>
                          <a:stretch>
                            <a:fillRect l="-877" t="-310345" r="-323684" b="-768966"/>
                          </a:stretch>
                        </a:blipFill>
                      </a:tcPr>
                    </a:tc>
                    <a:tc>
                      <a:txBody>
                        <a:bodyPr/>
                        <a:lstStyle/>
                        <a:p>
                          <a:endParaRPr lang="en-US"/>
                        </a:p>
                      </a:txBody>
                      <a:tcPr>
                        <a:blipFill>
                          <a:blip r:embed="rId2"/>
                          <a:stretch>
                            <a:fillRect l="-55825" t="-310345" r="-79126" b="-768966"/>
                          </a:stretch>
                        </a:blipFill>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endParaRPr lang="en-US"/>
                        </a:p>
                      </a:txBody>
                      <a:tcPr>
                        <a:blipFill>
                          <a:blip r:embed="rId2"/>
                          <a:stretch>
                            <a:fillRect l="-877" t="-410345" r="-323684" b="-668966"/>
                          </a:stretch>
                        </a:blipFill>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endParaRPr lang="en-US"/>
                        </a:p>
                      </a:txBody>
                      <a:tcPr>
                        <a:blipFill>
                          <a:blip r:embed="rId2"/>
                          <a:stretch>
                            <a:fillRect l="-877" t="-493333" r="-323684" b="-546667"/>
                          </a:stretch>
                        </a:blipFill>
                      </a:tcPr>
                    </a:tc>
                    <a:tc>
                      <a:txBody>
                        <a:bodyPr/>
                        <a:lstStyle/>
                        <a:p>
                          <a:endParaRPr lang="en-US"/>
                        </a:p>
                      </a:txBody>
                      <a:tcPr>
                        <a:blipFill>
                          <a:blip r:embed="rId2"/>
                          <a:stretch>
                            <a:fillRect l="-55825" t="-493333" r="-79126" b="-546667"/>
                          </a:stretch>
                        </a:blipFill>
                      </a:tcPr>
                    </a:tc>
                    <a:tc>
                      <a:txBody>
                        <a:bodyPr/>
                        <a:lstStyle/>
                        <a:p>
                          <a:endParaRPr lang="en-US"/>
                        </a:p>
                      </a:txBody>
                      <a:tcPr>
                        <a:blipFill>
                          <a:blip r:embed="rId2"/>
                          <a:stretch>
                            <a:fillRect l="-200625" t="-493333" r="-1875" b="-546667"/>
                          </a:stretch>
                        </a:blipFill>
                      </a:tcPr>
                    </a:tc>
                    <a:extLst>
                      <a:ext uri="{0D108BD9-81ED-4DB2-BD59-A6C34878D82A}">
                        <a16:rowId xmlns:a16="http://schemas.microsoft.com/office/drawing/2014/main" val="3585651758"/>
                      </a:ext>
                    </a:extLst>
                  </a:tr>
                  <a:tr h="549593">
                    <a:tc>
                      <a:txBody>
                        <a:bodyPr/>
                        <a:lstStyle/>
                        <a:p>
                          <a:endParaRPr lang="en-US"/>
                        </a:p>
                      </a:txBody>
                      <a:tcPr>
                        <a:blipFill>
                          <a:blip r:embed="rId2"/>
                          <a:stretch>
                            <a:fillRect l="-877" t="-413953" r="-323684" b="-281395"/>
                          </a:stretch>
                        </a:blipFill>
                      </a:tcPr>
                    </a:tc>
                    <a:tc>
                      <a:txBody>
                        <a:bodyPr/>
                        <a:lstStyle/>
                        <a:p>
                          <a:r>
                            <a:rPr lang="en-US" sz="1600" dirty="0"/>
                            <a:t>Low order rounding range</a:t>
                          </a:r>
                        </a:p>
                      </a:txBody>
                      <a:tcPr/>
                    </a:tc>
                    <a:tc>
                      <a:txBody>
                        <a:bodyPr/>
                        <a:lstStyle/>
                        <a:p>
                          <a:endParaRPr lang="en-US"/>
                        </a:p>
                      </a:txBody>
                      <a:tcPr>
                        <a:blipFill>
                          <a:blip r:embed="rId2"/>
                          <a:stretch>
                            <a:fillRect l="-200625" t="-413953" r="-1875" b="-281395"/>
                          </a:stretch>
                        </a:blipFill>
                      </a:tcPr>
                    </a:tc>
                    <a:extLst>
                      <a:ext uri="{0D108BD9-81ED-4DB2-BD59-A6C34878D82A}">
                        <a16:rowId xmlns:a16="http://schemas.microsoft.com/office/drawing/2014/main" val="908003510"/>
                      </a:ext>
                    </a:extLst>
                  </a:tr>
                  <a:tr h="370840">
                    <a:tc>
                      <a:txBody>
                        <a:bodyPr/>
                        <a:lstStyle/>
                        <a:p>
                          <a:endParaRPr lang="en-US"/>
                        </a:p>
                      </a:txBody>
                      <a:tcPr>
                        <a:blipFill>
                          <a:blip r:embed="rId2"/>
                          <a:stretch>
                            <a:fillRect l="-877" t="-762069" r="-323684" b="-317241"/>
                          </a:stretch>
                        </a:blipFill>
                      </a:tcPr>
                    </a:tc>
                    <a:tc>
                      <a:txBody>
                        <a:bodyPr/>
                        <a:lstStyle/>
                        <a:p>
                          <a:endParaRPr lang="en-US"/>
                        </a:p>
                      </a:txBody>
                      <a:tcPr>
                        <a:blipFill>
                          <a:blip r:embed="rId2"/>
                          <a:stretch>
                            <a:fillRect l="-55825" t="-762069" r="-79126" b="-317241"/>
                          </a:stretch>
                        </a:blipFill>
                      </a:tcPr>
                    </a:tc>
                    <a:tc>
                      <a:txBody>
                        <a:bodyPr/>
                        <a:lstStyle/>
                        <a:p>
                          <a:endParaRPr lang="en-US"/>
                        </a:p>
                      </a:txBody>
                      <a:tcPr>
                        <a:blipFill>
                          <a:blip r:embed="rId2"/>
                          <a:stretch>
                            <a:fillRect l="-200625" t="-762069" r="-1875" b="-317241"/>
                          </a:stretch>
                        </a:blipFill>
                      </a:tcPr>
                    </a:tc>
                    <a:extLst>
                      <a:ext uri="{0D108BD9-81ED-4DB2-BD59-A6C34878D82A}">
                        <a16:rowId xmlns:a16="http://schemas.microsoft.com/office/drawing/2014/main" val="199336112"/>
                      </a:ext>
                    </a:extLst>
                  </a:tr>
                  <a:tr h="370840">
                    <a:tc>
                      <a:txBody>
                        <a:bodyPr/>
                        <a:lstStyle/>
                        <a:p>
                          <a:endParaRPr lang="en-US"/>
                        </a:p>
                      </a:txBody>
                      <a:tcPr>
                        <a:blipFill>
                          <a:blip r:embed="rId2"/>
                          <a:stretch>
                            <a:fillRect l="-877" t="-862069" r="-323684" b="-217241"/>
                          </a:stretch>
                        </a:blipFill>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endParaRPr lang="en-US"/>
                        </a:p>
                      </a:txBody>
                      <a:tcPr>
                        <a:blipFill>
                          <a:blip r:embed="rId2"/>
                          <a:stretch>
                            <a:fillRect l="-877" t="-930000" r="-323684" b="-110000"/>
                          </a:stretch>
                        </a:blipFill>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endParaRPr lang="en-US"/>
                        </a:p>
                      </a:txBody>
                      <a:tcPr>
                        <a:blipFill>
                          <a:blip r:embed="rId2"/>
                          <a:stretch>
                            <a:fillRect l="-877" t="-1065517" r="-323684" b="-13793"/>
                          </a:stretch>
                        </a:blipFill>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Fallback>
      </mc:AlternateContent>
      <p:graphicFrame>
        <p:nvGraphicFramePr>
          <p:cNvPr id="7" name="Table 6">
            <a:extLst>
              <a:ext uri="{FF2B5EF4-FFF2-40B4-BE49-F238E27FC236}">
                <a16:creationId xmlns:a16="http://schemas.microsoft.com/office/drawing/2014/main" id="{0AED365C-DC48-7AF4-A078-284C292A56AB}"/>
              </a:ext>
            </a:extLst>
          </p:cNvPr>
          <p:cNvGraphicFramePr>
            <a:graphicFrameLocks noGrp="1"/>
          </p:cNvGraphicFramePr>
          <p:nvPr>
            <p:extLst>
              <p:ext uri="{D42A27DB-BD31-4B8C-83A1-F6EECF244321}">
                <p14:modId xmlns:p14="http://schemas.microsoft.com/office/powerpoint/2010/main" val="3563910381"/>
              </p:ext>
            </p:extLst>
          </p:nvPr>
        </p:nvGraphicFramePr>
        <p:xfrm>
          <a:off x="1219200" y="5683715"/>
          <a:ext cx="4902200" cy="74168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654791142"/>
                    </a:ext>
                  </a:extLst>
                </a:gridCol>
                <a:gridCol w="1143000">
                  <a:extLst>
                    <a:ext uri="{9D8B030D-6E8A-4147-A177-3AD203B41FA5}">
                      <a16:colId xmlns:a16="http://schemas.microsoft.com/office/drawing/2014/main" val="3391699991"/>
                    </a:ext>
                  </a:extLst>
                </a:gridCol>
                <a:gridCol w="990600">
                  <a:extLst>
                    <a:ext uri="{9D8B030D-6E8A-4147-A177-3AD203B41FA5}">
                      <a16:colId xmlns:a16="http://schemas.microsoft.com/office/drawing/2014/main" val="902327569"/>
                    </a:ext>
                  </a:extLst>
                </a:gridCol>
                <a:gridCol w="863600">
                  <a:extLst>
                    <a:ext uri="{9D8B030D-6E8A-4147-A177-3AD203B41FA5}">
                      <a16:colId xmlns:a16="http://schemas.microsoft.com/office/drawing/2014/main" val="3834089133"/>
                    </a:ext>
                  </a:extLst>
                </a:gridCol>
              </a:tblGrid>
              <a:tr h="370840">
                <a:tc>
                  <a:txBody>
                    <a:bodyPr/>
                    <a:lstStyle/>
                    <a:p>
                      <a:pPr algn="r"/>
                      <a:r>
                        <a:rPr lang="en-US" sz="1600" dirty="0">
                          <a:solidFill>
                            <a:schemeClr val="tx1"/>
                          </a:solidFill>
                        </a:rPr>
                        <a:t>ML-DSA-87</a:t>
                      </a:r>
                    </a:p>
                  </a:txBody>
                  <a:tcPr/>
                </a:tc>
                <a:tc>
                  <a:txBody>
                    <a:bodyPr/>
                    <a:lstStyle/>
                    <a:p>
                      <a:pPr algn="r"/>
                      <a:r>
                        <a:rPr lang="en-US" sz="1600" dirty="0">
                          <a:solidFill>
                            <a:schemeClr val="tx1"/>
                          </a:solidFill>
                        </a:rPr>
                        <a:t>Private</a:t>
                      </a:r>
                    </a:p>
                  </a:txBody>
                  <a:tcPr/>
                </a:tc>
                <a:tc>
                  <a:txBody>
                    <a:bodyPr/>
                    <a:lstStyle/>
                    <a:p>
                      <a:pPr algn="r"/>
                      <a:r>
                        <a:rPr lang="en-US" sz="1600" dirty="0">
                          <a:solidFill>
                            <a:schemeClr val="tx1"/>
                          </a:solidFill>
                        </a:rPr>
                        <a:t>Public</a:t>
                      </a:r>
                    </a:p>
                  </a:txBody>
                  <a:tcPr/>
                </a:tc>
                <a:tc>
                  <a:txBody>
                    <a:bodyPr/>
                    <a:lstStyle/>
                    <a:p>
                      <a:pPr algn="r"/>
                      <a:r>
                        <a:rPr lang="en-US" sz="1600" dirty="0">
                          <a:solidFill>
                            <a:schemeClr val="tx1"/>
                          </a:solidFill>
                        </a:rPr>
                        <a:t>Sig</a:t>
                      </a:r>
                    </a:p>
                  </a:txBody>
                  <a:tcPr/>
                </a:tc>
                <a:extLst>
                  <a:ext uri="{0D108BD9-81ED-4DB2-BD59-A6C34878D82A}">
                    <a16:rowId xmlns:a16="http://schemas.microsoft.com/office/drawing/2014/main" val="399329902"/>
                  </a:ext>
                </a:extLst>
              </a:tr>
              <a:tr h="370840">
                <a:tc>
                  <a:txBody>
                    <a:bodyPr/>
                    <a:lstStyle/>
                    <a:p>
                      <a:pPr algn="r"/>
                      <a:r>
                        <a:rPr lang="en-US" sz="1600" dirty="0"/>
                        <a:t>Size (Bytes)</a:t>
                      </a:r>
                    </a:p>
                  </a:txBody>
                  <a:tcPr/>
                </a:tc>
                <a:tc>
                  <a:txBody>
                    <a:bodyPr/>
                    <a:lstStyle/>
                    <a:p>
                      <a:pPr algn="r"/>
                      <a:r>
                        <a:rPr lang="en-US" sz="1600" dirty="0"/>
                        <a:t>4864</a:t>
                      </a:r>
                    </a:p>
                  </a:txBody>
                  <a:tcPr/>
                </a:tc>
                <a:tc>
                  <a:txBody>
                    <a:bodyPr/>
                    <a:lstStyle/>
                    <a:p>
                      <a:pPr algn="r"/>
                      <a:r>
                        <a:rPr lang="en-US" sz="1600" dirty="0"/>
                        <a:t>2592</a:t>
                      </a:r>
                    </a:p>
                  </a:txBody>
                  <a:tcPr/>
                </a:tc>
                <a:tc>
                  <a:txBody>
                    <a:bodyPr/>
                    <a:lstStyle/>
                    <a:p>
                      <a:pPr algn="r"/>
                      <a:r>
                        <a:rPr lang="en-US" sz="1600" dirty="0"/>
                        <a:t>4595</a:t>
                      </a:r>
                    </a:p>
                  </a:txBody>
                  <a:tcPr/>
                </a:tc>
                <a:extLst>
                  <a:ext uri="{0D108BD9-81ED-4DB2-BD59-A6C34878D82A}">
                    <a16:rowId xmlns:a16="http://schemas.microsoft.com/office/drawing/2014/main" val="3542930788"/>
                  </a:ext>
                </a:extLst>
              </a:tr>
            </a:tbl>
          </a:graphicData>
        </a:graphic>
      </p:graphicFrame>
    </p:spTree>
    <p:extLst>
      <p:ext uri="{BB962C8B-B14F-4D97-AF65-F5344CB8AC3E}">
        <p14:creationId xmlns:p14="http://schemas.microsoft.com/office/powerpoint/2010/main" val="42705737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Keygen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54229" y="2017896"/>
                <a:ext cx="7856371" cy="41543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Keygen</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a14:m>
                <a:r>
                  <a:rPr lang="en-US" sz="1800" dirty="0">
                    <a:solidFill>
                      <a:schemeClr val="tx1"/>
                    </a:solidFill>
                    <a:latin typeface="Calibri" panose="020F0502020204030204" pitchFamily="34" charset="0"/>
                    <a:cs typeface="Calibri" panose="020F0502020204030204" pitchFamily="34" charset="0"/>
                    <a:sym typeface="Arial"/>
                  </a:rPr>
                  <a:t> (random)</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1024</m:t>
                        </m:r>
                      </m:e>
                    </m:d>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(256, 512, 256) bits respectively</a:t>
                </a: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𝐸𝑥𝑝𝑎𝑛𝑑𝑆</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e>
                        </m:d>
                      </m:e>
                    </m:d>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0</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𝑃𝑜𝑤𝑒𝑟</m:t>
                    </m:r>
                    <m:r>
                      <a:rPr lang="en-US" sz="1800" b="0" i="1" smtClean="0">
                        <a:solidFill>
                          <a:schemeClr val="tx1"/>
                        </a:solidFill>
                        <a:latin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cs typeface="Calibri" panose="020F0502020204030204" pitchFamily="34" charset="0"/>
                        <a:sym typeface="Arial"/>
                      </a:rPr>
                      <m:t>𝑅𝑜𝑢𝑛𝑑</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 </m:t>
                    </m:r>
                    <m:r>
                      <a:rPr lang="en-US" sz="1800" b="0" i="1" smtClean="0">
                        <a:solidFill>
                          <a:schemeClr val="tx1"/>
                        </a:solidFill>
                        <a:latin typeface="Cambria Math" panose="02040503050406030204" pitchFamily="18" charset="0"/>
                        <a:cs typeface="Calibri" panose="020F0502020204030204" pitchFamily="34" charset="0"/>
                        <a:sym typeface="Arial"/>
                      </a:rPr>
                      <m:t>𝑝𝑘𝐸𝑛𝑐𝑜𝑑𝑒</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𝐵𝑦𝑡𝑒𝑠𝑇𝑜𝐵𝑖𝑡𝑠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𝑠𝑘𝐸𝑛𝑐𝑜𝑑𝑒</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54229" y="2017896"/>
                <a:ext cx="7856371" cy="4154304"/>
              </a:xfrm>
              <a:prstGeom prst="rect">
                <a:avLst/>
              </a:prstGeom>
              <a:blipFill>
                <a:blip r:embed="rId2"/>
                <a:stretch>
                  <a:fillRect l="-1935" t="-2128"/>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103</a:t>
            </a:fld>
            <a:endParaRPr lang="en-US"/>
          </a:p>
        </p:txBody>
      </p:sp>
    </p:spTree>
    <p:extLst>
      <p:ext uri="{BB962C8B-B14F-4D97-AF65-F5344CB8AC3E}">
        <p14:creationId xmlns:p14="http://schemas.microsoft.com/office/powerpoint/2010/main" val="132882808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Sign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92488" y="1066800"/>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sym typeface="Arial"/>
                  </a:rPr>
                  <a:t>Sign </a:t>
                </a:r>
              </a:p>
              <a:p>
                <a:pPr marL="8001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𝑠𝑘𝑑𝑒𝑐𝑜𝑑𝑒</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𝑁𝑇𝑇</m:t>
                    </m:r>
                    <m:r>
                      <a:rPr lang="en-US" sz="1400" b="0" i="1" smtClean="0">
                        <a:solidFill>
                          <a:schemeClr val="tx1"/>
                        </a:solidFill>
                        <a:latin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r>
                      <a:rPr lang="en-US" sz="1400" i="1">
                        <a:solidFill>
                          <a:schemeClr val="tx1"/>
                        </a:solidFill>
                        <a:latin typeface="Cambria Math" panose="02040503050406030204" pitchFamily="18" charset="0"/>
                        <a:cs typeface="Calibri" panose="020F0502020204030204" pitchFamily="34" charset="0"/>
                        <a:sym typeface="Arial"/>
                      </a:rPr>
                      <m:t>(</m:t>
                    </m:r>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r>
                      <a:rPr lang="en-US" sz="1400" i="1">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i="1">
                                <a:solidFill>
                                  <a:schemeClr val="tx1"/>
                                </a:solidFill>
                                <a:latin typeface="Cambria Math" panose="02040503050406030204" pitchFamily="18" charset="0"/>
                                <a:cs typeface="Calibri" panose="020F0502020204030204" pitchFamily="34" charset="0"/>
                                <a:sym typeface="Arial"/>
                              </a:rPr>
                              <m:t>1</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d>
                      <m:dPr>
                        <m:ctrlPr>
                          <a:rPr lang="en-US" sz="1400" i="1">
                            <a:solidFill>
                              <a:schemeClr val="tx1"/>
                            </a:solidFill>
                            <a:latin typeface="Cambria Math" panose="02040503050406030204" pitchFamily="18" charset="0"/>
                            <a:cs typeface="Calibri" panose="020F0502020204030204" pitchFamily="34" charset="0"/>
                            <a:sym typeface="Arial"/>
                          </a:rPr>
                        </m:ctrlPr>
                      </m:d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cs typeface="Calibri" panose="020F0502020204030204" pitchFamily="34" charset="0"/>
                                <a:sym typeface="Arial"/>
                              </a:rPr>
                              <m:t>0</m:t>
                            </m:r>
                          </m:sub>
                        </m:sSub>
                      </m:e>
                    </m:d>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r>
                          <a:rPr lang="en-US" sz="1400" b="0" i="1" smtClean="0">
                            <a:solidFill>
                              <a:schemeClr val="tx1"/>
                            </a:solidFill>
                            <a:latin typeface="Cambria Math" panose="02040503050406030204" pitchFamily="18" charset="0"/>
                            <a:cs typeface="Calibri" panose="020F0502020204030204" pitchFamily="34" charset="0"/>
                            <a:sym typeface="Arial"/>
                          </a:rPr>
                          <m:t>𝐴</m:t>
                        </m:r>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b="0" i="1" smtClean="0">
                        <a:solidFill>
                          <a:schemeClr val="tx1"/>
                        </a:solidFill>
                        <a:latin typeface="Cambria Math" panose="02040503050406030204" pitchFamily="18" charset="0"/>
                        <a:cs typeface="Calibri" panose="020F0502020204030204" pitchFamily="34" charset="0"/>
                        <a:sym typeface="Arial"/>
                      </a:rPr>
                      <m:t>𝑟𝑛𝑑</m:t>
                    </m:r>
                    <m:r>
                      <a:rPr lang="en-US" sz="14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4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sup>
                        <m:r>
                          <a:rPr lang="en-US" sz="1400" b="0" i="1" smtClean="0">
                            <a:solidFill>
                              <a:schemeClr val="tx1"/>
                            </a:solidFill>
                            <a:latin typeface="Cambria Math" panose="02040503050406030204" pitchFamily="18" charset="0"/>
                            <a:cs typeface="Calibri" panose="020F0502020204030204" pitchFamily="34" charset="0"/>
                            <a:sym typeface="Arial"/>
                          </a:rPr>
                          <m:t>256</m:t>
                        </m:r>
                      </m:sup>
                    </m:sSup>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𝑟𝑛𝑑</m:t>
                                </m:r>
                              </m:e>
                            </m:d>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4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while(1)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𝐸𝑥𝑝𝑎𝑛𝑑𝑀𝑎𝑠𝑘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l-GR"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e>
                    </m:d>
                  </m:oMath>
                </a14:m>
                <a:r>
                  <a:rPr lang="en-US"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first 256 and last </a:t>
                </a:r>
                <a14:m>
                  <m:oMath xmlns:m="http://schemas.openxmlformats.org/officeDocument/2006/math">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256−2</m:t>
                    </m:r>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bits</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continue</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e>
                        </m:d>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 # 1’s in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break</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startAt="9"/>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𝑠𝑖𝑔𝐸𝑛𝑐𝑜𝑑𝑒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92488" y="1066800"/>
                <a:ext cx="8191500" cy="5273858"/>
              </a:xfrm>
              <a:prstGeom prst="rect">
                <a:avLst/>
              </a:prstGeom>
              <a:blipFill>
                <a:blip r:embed="rId2"/>
                <a:stretch>
                  <a:fillRect l="-1238" t="-1202" b="-48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104</a:t>
            </a:fld>
            <a:endParaRPr lang="en-US"/>
          </a:p>
        </p:txBody>
      </p:sp>
    </p:spTree>
    <p:extLst>
      <p:ext uri="{BB962C8B-B14F-4D97-AF65-F5344CB8AC3E}">
        <p14:creationId xmlns:p14="http://schemas.microsoft.com/office/powerpoint/2010/main" val="2232388654"/>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Verify</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0429" y="1442149"/>
                <a:ext cx="7551571" cy="518725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Verify</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𝑝𝑘𝑑𝑒𝑐𝑜𝑑𝑒</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m:t>
                        </m:r>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𝑠𝑖𝑔𝑑𝑒𝑐𝑜𝑑𝑒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𝐵𝑦𝑡𝑒𝑠𝑡𝑜𝐵𝑖𝑡𝑠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r>
                  <a:rPr lang="en-US" sz="18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first 256 and last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256−2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sz="1800" dirty="0">
                    <a:solidFill>
                      <a:schemeClr val="tx1"/>
                    </a:solidFill>
                    <a:latin typeface="Calibri" panose="020F0502020204030204" pitchFamily="34" charset="0"/>
                    <a:cs typeface="Calibri" panose="020F0502020204030204" pitchFamily="34" charset="0"/>
                    <a:sym typeface="Arial"/>
                  </a:rPr>
                  <a:t> bits</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𝑆𝑎𝑚𝑝𝑙𝑒𝐵𝑎𝑙𝑙</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sz="1800" b="0" i="1" smtClean="0">
                            <a:solidFill>
                              <a:schemeClr val="tx1"/>
                            </a:solidFill>
                            <a:latin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𝑎𝑝𝑝𝑥</m:t>
                        </m:r>
                      </m:sub>
                      <m:sup>
                        <m:r>
                          <a:rPr lang="en-US" sz="1800" b="0" i="1" smtClean="0">
                            <a:solidFill>
                              <a:schemeClr val="tx1"/>
                            </a:solidFill>
                            <a:latin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r>
                      <a:rPr lang="en-US" sz="1800"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𝑧</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𝑐</m:t>
                        </m:r>
                      </m:e>
                    </m:d>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cs typeface="Calibri" panose="020F0502020204030204" pitchFamily="34" charset="0"/>
                                <a:sym typeface="Arial"/>
                              </a:rPr>
                              <m:t>𝑑</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sz="1800" b="0" i="1" smtClean="0">
                            <a:solidFill>
                              <a:schemeClr val="tx1"/>
                            </a:solidFill>
                            <a:latin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up>
                        <m:r>
                          <a:rPr lang="en-US" sz="1800" b="0" i="1" smtClean="0">
                            <a:solidFill>
                              <a:schemeClr val="tx1"/>
                            </a:solidFill>
                            <a:latin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𝑢𝑠𝑒h𝑖𝑛𝑡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cs typeface="Calibri" panose="020F0502020204030204" pitchFamily="34" charset="0"/>
                        <a:sym typeface="Arial"/>
                      </a:rPr>
                      <m:t>,</m:t>
                    </m:r>
                    <m:sSubSup>
                      <m:sSubSupPr>
                        <m:ctrlPr>
                          <a:rPr lang="en-US" sz="1800" i="1">
                            <a:solidFill>
                              <a:schemeClr val="tx1"/>
                            </a:solidFill>
                            <a:latin typeface="Cambria Math" panose="02040503050406030204" pitchFamily="18" charset="0"/>
                            <a:cs typeface="Calibri" panose="020F0502020204030204" pitchFamily="34" charset="0"/>
                            <a:sym typeface="Arial"/>
                          </a:rPr>
                        </m:ctrlPr>
                      </m:sSubSupPr>
                      <m:e>
                        <m:r>
                          <a:rPr lang="en-US" sz="1800" i="1">
                            <a:solidFill>
                              <a:schemeClr val="tx1"/>
                            </a:solidFill>
                            <a:latin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cs typeface="Calibri" panose="020F0502020204030204" pitchFamily="34" charset="0"/>
                            <a:sym typeface="Arial"/>
                          </a:rPr>
                          <m:t>𝑎𝑝𝑝𝑥</m:t>
                        </m:r>
                      </m:sub>
                      <m:sup>
                        <m:r>
                          <a:rPr lang="en-US" sz="1800" i="1">
                            <a:solidFill>
                              <a:schemeClr val="tx1"/>
                            </a:solidFill>
                            <a:latin typeface="Cambria Math" panose="02040503050406030204" pitchFamily="18" charset="0"/>
                            <a:cs typeface="Calibri" panose="020F0502020204030204" pitchFamily="34" charset="0"/>
                            <a:sym typeface="Arial"/>
                          </a:rPr>
                          <m:t>′</m:t>
                        </m:r>
                      </m:sup>
                    </m:sSubSup>
                  </m:oMath>
                </a14:m>
                <a:r>
                  <a:rPr lang="en-US" sz="1800" dirty="0">
                    <a:solidFill>
                      <a:schemeClr val="tx1"/>
                    </a:solidFill>
                    <a:latin typeface="Calibri" panose="020F0502020204030204" pitchFamily="34" charset="0"/>
                    <a:cs typeface="Calibri" panose="020F0502020204030204" pitchFamily="34" charset="0"/>
                    <a:sym typeface="Arial"/>
                  </a:rPr>
                  <a:t>)</a:t>
                </a:r>
                <a:endParaRPr lang="en-US" sz="2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Sup>
                          <m:sSub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𝑧</m:t>
                            </m:r>
                          </m:e>
                        </m:d>
                        <m:r>
                          <a:rPr lang="en-US" sz="1800" b="0" i="1" smtClean="0">
                            <a:solidFill>
                              <a:schemeClr val="tx1"/>
                            </a:solidFill>
                            <a:latin typeface="Cambria Math" panose="02040503050406030204" pitchFamily="18" charset="0"/>
                            <a:cs typeface="Calibri" panose="020F0502020204030204" pitchFamily="34" charset="0"/>
                            <a:sym typeface="Arial"/>
                          </a:rPr>
                          <m:t>|</m:t>
                        </m:r>
                      </m:e>
                      <m: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and # 1’s in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0429" y="1442149"/>
                <a:ext cx="7551571" cy="5187251"/>
              </a:xfrm>
              <a:prstGeom prst="rect">
                <a:avLst/>
              </a:prstGeom>
              <a:blipFill>
                <a:blip r:embed="rId2"/>
                <a:stretch>
                  <a:fillRect l="-2017" t="-170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105</a:t>
            </a:fld>
            <a:endParaRPr lang="en-US"/>
          </a:p>
        </p:txBody>
      </p:sp>
    </p:spTree>
    <p:extLst>
      <p:ext uri="{BB962C8B-B14F-4D97-AF65-F5344CB8AC3E}">
        <p14:creationId xmlns:p14="http://schemas.microsoft.com/office/powerpoint/2010/main" val="213189130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a:t>
            </a:r>
            <a:r>
              <a:rPr lang="en-US" b="0" kern="0" dirty="0" err="1">
                <a:latin typeface="+mj-lt"/>
                <a:cs typeface="Calibri" panose="020F0502020204030204" pitchFamily="34" charset="0"/>
              </a:rPr>
              <a:t>Kyber</a:t>
            </a:r>
            <a:r>
              <a:rPr lang="en-US" b="0" kern="0" dirty="0">
                <a:latin typeface="+mj-lt"/>
                <a:cs typeface="Calibri" panose="020F0502020204030204" pitchFamily="34" charset="0"/>
              </a:rPr>
              <a:t>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8200" y="1676400"/>
                <a:ext cx="73152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64∙</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𝑋𝑂𝐹</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e>
                            </m:d>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𝜌𝜌</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32</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sSup>
                      <m:sSup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are different for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Kyber</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Dilithium</a:t>
                </a: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Kyber</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is based on the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Fujisak</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-Okamoto transform</a:t>
                </a: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8200" y="1676400"/>
                <a:ext cx="7315200" cy="4419600"/>
              </a:xfrm>
              <a:prstGeom prst="rect">
                <a:avLst/>
              </a:prstGeom>
              <a:blipFill>
                <a:blip r:embed="rId2"/>
                <a:stretch>
                  <a:fillRect l="-1906"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106</a:t>
            </a:fld>
            <a:endParaRPr lang="en-US"/>
          </a:p>
        </p:txBody>
      </p:sp>
    </p:spTree>
    <p:extLst>
      <p:ext uri="{BB962C8B-B14F-4D97-AF65-F5344CB8AC3E}">
        <p14:creationId xmlns:p14="http://schemas.microsoft.com/office/powerpoint/2010/main" val="186474076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194526"/>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𝐵𝑦𝑡𝑒𝑇𝑜𝐵𝑖𝑡𝑠</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y</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574675"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/16+16(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194526"/>
                <a:ext cx="7851954" cy="5334000"/>
              </a:xfrm>
              <a:prstGeom prst="rect">
                <a:avLst/>
              </a:prstGeom>
              <a:blipFill>
                <a:blip r:embed="rId2"/>
                <a:stretch>
                  <a:fillRect l="-1616" b="-9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107</a:t>
            </a:fld>
            <a:endParaRPr lang="en-US"/>
          </a:p>
        </p:txBody>
      </p:sp>
    </p:spTree>
    <p:extLst>
      <p:ext uri="{BB962C8B-B14F-4D97-AF65-F5344CB8AC3E}">
        <p14:creationId xmlns:p14="http://schemas.microsoft.com/office/powerpoint/2010/main" val="389440441"/>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851954" cy="5334000"/>
              </a:xfrm>
              <a:prstGeom prst="rect">
                <a:avLst/>
              </a:prstGeom>
              <a:blipFill>
                <a:blip r:embed="rId2"/>
                <a:stretch>
                  <a:fillRect l="-177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108</a:t>
            </a:fld>
            <a:endParaRPr lang="en-US"/>
          </a:p>
        </p:txBody>
      </p:sp>
    </p:spTree>
    <p:extLst>
      <p:ext uri="{BB962C8B-B14F-4D97-AF65-F5344CB8AC3E}">
        <p14:creationId xmlns:p14="http://schemas.microsoft.com/office/powerpoint/2010/main" val="405582068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NTT for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871059"/>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871059"/>
                <a:ext cx="7848600" cy="4403690"/>
              </a:xfrm>
              <a:prstGeom prst="rect">
                <a:avLst/>
              </a:prstGeom>
              <a:blipFill>
                <a:blip r:embed="rId3"/>
                <a:stretch>
                  <a:fillRect l="-1780" t="-86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109</a:t>
            </a:fld>
            <a:endParaRPr lang="en-US"/>
          </a:p>
        </p:txBody>
      </p:sp>
    </p:spTree>
    <p:extLst>
      <p:ext uri="{BB962C8B-B14F-4D97-AF65-F5344CB8AC3E}">
        <p14:creationId xmlns:p14="http://schemas.microsoft.com/office/powerpoint/2010/main" val="376503730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11</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- 1</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685800" y="1600200"/>
            <a:ext cx="7772400" cy="4800600"/>
          </a:xfrm>
        </p:spPr>
        <p:txBody>
          <a:bodyPr/>
          <a:lstStyle/>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here is the computation:  Join P and Q by the line y=</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  m=(y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u=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for y into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we get (</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0= 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x+(a-2mu)x+b-u</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are the roots of this equations so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P*Q=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–u=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To summarize, if P≠Q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NTT for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871059"/>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=127</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∙3303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871059"/>
                <a:ext cx="7848600" cy="4403690"/>
              </a:xfrm>
              <a:prstGeom prst="rect">
                <a:avLst/>
              </a:prstGeom>
              <a:blipFill>
                <a:blip r:embed="rId3"/>
                <a:stretch>
                  <a:fillRect l="-1780" t="-115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110</a:t>
            </a:fld>
            <a:endParaRPr lang="en-US"/>
          </a:p>
        </p:txBody>
      </p:sp>
    </p:spTree>
    <p:extLst>
      <p:ext uri="{BB962C8B-B14F-4D97-AF65-F5344CB8AC3E}">
        <p14:creationId xmlns:p14="http://schemas.microsoft.com/office/powerpoint/2010/main" val="2264378753"/>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89029" y="-1384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384160"/>
                <a:ext cx="7848600" cy="4648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𝑒𝑛𝑐𝑜𝑑𝑒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is an array of length 256,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or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0;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&lt; 256;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(j=0; j &lt; d;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j++</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eturn bits-to-bytes(b)</a:t>
                </a:r>
              </a:p>
              <a:p>
                <a:pPr lvl="1" indent="0">
                  <a:spcBef>
                    <a:spcPts val="0"/>
                  </a:spcBef>
                  <a:buClr>
                    <a:srgbClr val="000000">
                      <a:lumMod val="60000"/>
                      <a:lumOff val="40000"/>
                    </a:srgbClr>
                  </a:buClr>
                  <a:buNone/>
                </a:pPr>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byte array of length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𝑏𝑦𝑡𝑒𝑠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𝑡𝑜</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=0; i &lt; 256;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e>
                    </m:nary>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384160"/>
                <a:ext cx="7848600" cy="46482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111</a:t>
            </a:fld>
            <a:endParaRPr lang="en-US"/>
          </a:p>
        </p:txBody>
      </p:sp>
    </p:spTree>
    <p:extLst>
      <p:ext uri="{BB962C8B-B14F-4D97-AF65-F5344CB8AC3E}">
        <p14:creationId xmlns:p14="http://schemas.microsoft.com/office/powerpoint/2010/main" val="2475312508"/>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295400"/>
                <a:ext cx="8153400" cy="4871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r>
                  <a:rPr lang="en-US" sz="18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1800" i="1">
                        <a:latin typeface="Cambria Math" panose="02040503050406030204" pitchFamily="18" charset="0"/>
                        <a:cs typeface="Calibri" panose="020F0502020204030204" pitchFamily="34" charset="0"/>
                        <a:sym typeface="Arial"/>
                      </a:rPr>
                      <m:t>(</m:t>
                    </m:r>
                    <m:r>
                      <a:rPr lang="en-US" sz="1800" i="1">
                        <a:latin typeface="Cambria Math" panose="02040503050406030204" pitchFamily="18" charset="0"/>
                        <a:cs typeface="Calibri" panose="020F0502020204030204" pitchFamily="34" charset="0"/>
                        <a:sym typeface="Arial"/>
                      </a:rPr>
                      <m:t>𝑝</m:t>
                    </m:r>
                    <m:r>
                      <a:rPr lang="en-US" sz="1800" i="1">
                        <a:latin typeface="Cambria Math" panose="02040503050406030204" pitchFamily="18" charset="0"/>
                        <a:cs typeface="Calibri" panose="020F0502020204030204" pitchFamily="34" charset="0"/>
                        <a:sym typeface="Arial"/>
                      </a:rPr>
                      <m:t>=3329, </m:t>
                    </m:r>
                    <m:r>
                      <a:rPr lang="en-US" sz="1800" i="1">
                        <a:latin typeface="Cambria Math" panose="02040503050406030204" pitchFamily="18" charset="0"/>
                        <a:cs typeface="Calibri" panose="020F0502020204030204" pitchFamily="34" charset="0"/>
                        <a:sym typeface="Arial"/>
                      </a:rPr>
                      <m:t>𝑅</m:t>
                    </m:r>
                    <m:r>
                      <a:rPr lang="en-US" sz="1800" i="1">
                        <a:latin typeface="Cambria Math" panose="02040503050406030204" pitchFamily="18" charset="0"/>
                        <a:cs typeface="Calibri" panose="020F0502020204030204" pitchFamily="34" charset="0"/>
                        <a:sym typeface="Arial"/>
                      </a:rPr>
                      <m:t>=</m:t>
                    </m:r>
                    <m:f>
                      <m:fPr>
                        <m:ctrlPr>
                          <a:rPr lang="en-US" sz="1800" i="1">
                            <a:latin typeface="Cambria Math" panose="02040503050406030204" pitchFamily="18" charset="0"/>
                            <a:cs typeface="Calibri" panose="020F0502020204030204" pitchFamily="34" charset="0"/>
                            <a:sym typeface="Arial"/>
                          </a:rPr>
                        </m:ctrlPr>
                      </m:fPr>
                      <m:num>
                        <m:sSub>
                          <m:sSubPr>
                            <m:ctrlPr>
                              <a:rPr lang="en-US" sz="1800" i="1">
                                <a:latin typeface="Cambria Math" panose="02040503050406030204" pitchFamily="18" charset="0"/>
                                <a:cs typeface="Calibri" panose="020F0502020204030204" pitchFamily="34" charset="0"/>
                                <a:sym typeface="Arial"/>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latin typeface="Cambria Math" panose="02040503050406030204" pitchFamily="18" charset="0"/>
                                <a:cs typeface="Calibri" panose="020F0502020204030204" pitchFamily="34" charset="0"/>
                                <a:sym typeface="Arial"/>
                              </a:rPr>
                              <m:t>𝑝</m:t>
                            </m:r>
                          </m:sub>
                        </m:sSub>
                      </m:num>
                      <m:den>
                        <m:sSup>
                          <m:sSupPr>
                            <m:ctrlPr>
                              <a:rPr lang="en-US" sz="1800" i="1">
                                <a:latin typeface="Cambria Math" panose="02040503050406030204" pitchFamily="18" charset="0"/>
                                <a:cs typeface="Calibri" panose="020F0502020204030204" pitchFamily="34" charset="0"/>
                                <a:sym typeface="Arial"/>
                              </a:rPr>
                            </m:ctrlPr>
                          </m:sSupPr>
                          <m:e>
                            <m:r>
                              <a:rPr lang="en-US" sz="1800" i="1">
                                <a:latin typeface="Cambria Math" panose="02040503050406030204" pitchFamily="18" charset="0"/>
                                <a:cs typeface="Calibri" panose="020F0502020204030204" pitchFamily="34" charset="0"/>
                                <a:sym typeface="Arial"/>
                              </a:rPr>
                              <m:t>𝑥</m:t>
                            </m:r>
                          </m:e>
                          <m:sup>
                            <m:r>
                              <a:rPr lang="en-US" sz="1800" i="1">
                                <a:latin typeface="Cambria Math" panose="02040503050406030204" pitchFamily="18" charset="0"/>
                                <a:cs typeface="Calibri" panose="020F0502020204030204" pitchFamily="34" charset="0"/>
                                <a:sym typeface="Arial"/>
                              </a:rPr>
                              <m:t>256</m:t>
                            </m:r>
                          </m:sup>
                        </m:sSup>
                        <m:r>
                          <a:rPr lang="en-US" sz="1800" i="1">
                            <a:latin typeface="Cambria Math" panose="02040503050406030204" pitchFamily="18" charset="0"/>
                            <a:cs typeface="Calibri" panose="020F0502020204030204" pitchFamily="34" charset="0"/>
                            <a:sym typeface="Arial"/>
                          </a:rPr>
                          <m:t>+1</m:t>
                        </m:r>
                      </m:den>
                    </m:f>
                    <m:r>
                      <a:rPr lang="en-US" sz="1800" i="1">
                        <a:latin typeface="Cambria Math" panose="02040503050406030204" pitchFamily="18" charset="0"/>
                        <a:cs typeface="Calibri" panose="020F0502020204030204" pitchFamily="34" charset="0"/>
                        <a:sym typeface="Arial"/>
                      </a:rPr>
                      <m:t>, </m:t>
                    </m:r>
                    <m:r>
                      <a:rPr lang="en-US" sz="1800" i="1">
                        <a:latin typeface="Cambria Math" panose="02040503050406030204" pitchFamily="18" charset="0"/>
                        <a:cs typeface="Calibri" panose="020F0502020204030204" pitchFamily="34" charset="0"/>
                        <a:sym typeface="Arial"/>
                      </a:rPr>
                      <m:t>𝑘</m:t>
                    </m:r>
                    <m:r>
                      <a:rPr lang="en-US" sz="1800" i="1">
                        <a:latin typeface="Cambria Math" panose="02040503050406030204" pitchFamily="18" charset="0"/>
                        <a:cs typeface="Calibri" panose="020F0502020204030204" pitchFamily="34" charset="0"/>
                        <a:sym typeface="Arial"/>
                      </a:rPr>
                      <m:t>=4, </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18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800" i="1" dirty="0">
                            <a:latin typeface="Cambria Math" panose="02040503050406030204" pitchFamily="18" charset="0"/>
                            <a:cs typeface="Calibri" panose="020F0502020204030204" pitchFamily="34" charset="0"/>
                            <a:sym typeface="Arial"/>
                          </a:rPr>
                        </m:ctrlPr>
                      </m:accPr>
                      <m:e>
                        <m:r>
                          <a:rPr lang="en-US" sz="1800" i="1" dirty="0">
                            <a:latin typeface="Cambria Math" panose="02040503050406030204" pitchFamily="18" charset="0"/>
                            <a:cs typeface="Calibri" panose="020F0502020204030204" pitchFamily="34" charset="0"/>
                            <a:sym typeface="Arial"/>
                          </a:rPr>
                          <m:t>𝑥</m:t>
                        </m:r>
                      </m:e>
                    </m:acc>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𝑁𝑇𝑇</m:t>
                    </m:r>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𝑥</m:t>
                    </m:r>
                    <m:r>
                      <a:rPr lang="en-US" sz="1800" i="1" dirty="0">
                        <a:latin typeface="Cambria Math" panose="02040503050406030204" pitchFamily="18" charset="0"/>
                        <a:cs typeface="Calibri" panose="020F0502020204030204" pitchFamily="34" charset="0"/>
                        <a:sym typeface="Arial"/>
                      </a:rPr>
                      <m:t>)</m:t>
                    </m:r>
                  </m:oMath>
                </a14:m>
                <a:r>
                  <a:rPr lang="en-US" sz="1800" dirty="0">
                    <a:latin typeface="Calibri" panose="020F0502020204030204" pitchFamily="34" charset="0"/>
                    <a:cs typeface="Calibri" panose="020F0502020204030204" pitchFamily="34" charset="0"/>
                    <a:sym typeface="Arial"/>
                  </a:rPr>
                  <a:t> </a:t>
                </a:r>
              </a:p>
              <a:p>
                <a:pPr marL="285750" indent="-285750">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Make public key</a:t>
                </a: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dirty="0">
                    <a:solidFill>
                      <a:schemeClr val="tx1"/>
                    </a:solidFill>
                    <a:latin typeface="Calibri" panose="020F0502020204030204" pitchFamily="34" charset="0"/>
                    <a:cs typeface="Calibri" panose="020F0502020204030204" pitchFamily="34" charset="0"/>
                    <a:sym typeface="Arial"/>
                  </a:rPr>
                  <a:t>generate a </a:t>
                </a:r>
                <a:r>
                  <a:rPr lang="en-US" sz="1800" dirty="0" err="1">
                    <a:solidFill>
                      <a:schemeClr val="tx1"/>
                    </a:solidFill>
                    <a:latin typeface="Calibri" panose="020F0502020204030204" pitchFamily="34" charset="0"/>
                    <a:cs typeface="Calibri" panose="020F0502020204030204" pitchFamily="34" charset="0"/>
                    <a:sym typeface="Arial"/>
                  </a:rPr>
                  <a:t>Dilithium</a:t>
                </a:r>
                <a:r>
                  <a:rPr lang="en-US" sz="1800" dirty="0">
                    <a:solidFill>
                      <a:schemeClr val="tx1"/>
                    </a:solidFill>
                    <a:latin typeface="Calibri" panose="020F0502020204030204" pitchFamily="34" charset="0"/>
                    <a:cs typeface="Calibri" panose="020F0502020204030204" pitchFamily="34" charset="0"/>
                    <a:sym typeface="Arial"/>
                  </a:rPr>
                  <a:t>-like key (see full version)</a:t>
                </a: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endParaRPr lang="en-US" sz="1800" dirty="0">
                  <a:solidFill>
                    <a:schemeClr val="tx1"/>
                  </a:solidFill>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r>
                      <a:rPr lang="en-US" i="1">
                        <a:latin typeface="Cambria Math" panose="02040503050406030204" pitchFamily="18" charset="0"/>
                        <a:cs typeface="Calibri" panose="020F0502020204030204" pitchFamily="34" charset="0"/>
                        <a:sym typeface="Arial"/>
                      </a:rPr>
                      <m:t>𝑟</m:t>
                    </m:r>
                    <m:r>
                      <a:rPr lang="en-US" i="1">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i="1">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1</m:t>
                            </m:r>
                          </m:sub>
                        </m:sSub>
                      </m:sub>
                    </m:sSub>
                    <m:r>
                      <a:rPr lang="en-US" i="1">
                        <a:latin typeface="Cambria Math" panose="02040503050406030204" pitchFamily="18" charset="0"/>
                        <a:cs typeface="Calibri" panose="020F0502020204030204" pitchFamily="34" charset="0"/>
                        <a:sym typeface="Arial"/>
                      </a:rPr>
                      <m:t> </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𝑒</m:t>
                        </m:r>
                      </m:e>
                      <m:sub>
                        <m:r>
                          <a:rPr lang="en-US" i="1">
                            <a:latin typeface="Cambria Math" panose="02040503050406030204" pitchFamily="18" charset="0"/>
                            <a:cs typeface="Calibri" panose="020F0502020204030204" pitchFamily="34" charset="0"/>
                            <a:sym typeface="Arial"/>
                          </a:rPr>
                          <m:t>1</m:t>
                        </m:r>
                      </m:sub>
                    </m:sSub>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2</m:t>
                            </m:r>
                          </m:sub>
                        </m:sSub>
                      </m:sub>
                    </m:sSub>
                  </m:oMath>
                </a14:m>
                <a:r>
                  <a:rPr lang="en-US" dirty="0">
                    <a:latin typeface="Calibri" panose="020F0502020204030204" pitchFamily="34" charset="0"/>
                    <a:cs typeface="Calibri" panose="020F0502020204030204" pitchFamily="34" charset="0"/>
                    <a:sym typeface="Arial"/>
                  </a:rPr>
                  <a:t>]</a:t>
                </a:r>
              </a:p>
              <a:p>
                <a:pPr marL="685800" lvl="1" indent="-342900">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𝑢</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𝑥</m:t>
                        </m:r>
                      </m:e>
                    </m:d>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cs typeface="Calibri" panose="020F0502020204030204" pitchFamily="34" charset="0"/>
                            <a:sym typeface="Arial"/>
                          </a:rPr>
                          <m:t>−1</m:t>
                        </m:r>
                      </m:sup>
                    </m:sSup>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e>
                          <m:sup>
                            <m:r>
                              <a:rPr lang="en-US" sz="1800"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1</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m:t>
                        </m:r>
                      </m:e>
                      <m:sub>
                        <m:r>
                          <a:rPr lang="en-US" sz="1800" i="1" dirty="0">
                            <a:solidFill>
                              <a:schemeClr val="tx1"/>
                            </a:solidFill>
                            <a:latin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r>
                              <a:rPr lang="en-US" sz="1800"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𝑤</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r>
                          <a:rPr lang="en-US" sz="1800" i="1">
                            <a:solidFill>
                              <a:schemeClr val="tx1"/>
                            </a:solidFill>
                            <a:latin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𝑤</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295400"/>
                <a:ext cx="8153400" cy="4871793"/>
              </a:xfrm>
              <a:prstGeom prst="rect">
                <a:avLst/>
              </a:prstGeom>
              <a:blipFill>
                <a:blip r:embed="rId2"/>
                <a:stretch>
                  <a:fillRect l="-1558" t="-260" b="-859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295400"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r>
              <a:rPr lang="en-US" b="0" kern="0" dirty="0">
                <a:latin typeface="+mj-lt"/>
                <a:cs typeface="Calibri" panose="020F0502020204030204" pitchFamily="34" charset="0"/>
              </a:rPr>
              <a:t> (simplified a little)</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112</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85759659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r>
              <a:rPr lang="en-US" b="0" kern="0" dirty="0">
                <a:latin typeface="+mj-lt"/>
                <a:cs typeface="Calibri" panose="020F0502020204030204" pitchFamily="34" charset="0"/>
              </a:rPr>
              <a:t> simplified a little</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371599"/>
                <a:ext cx="8458200" cy="516731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000" dirty="0">
                    <a:latin typeface="Calibri" panose="020F0502020204030204" pitchFamily="34"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m:rPr>
                        <m:sty m:val="p"/>
                      </m:rPr>
                      <a:rPr lang="en-US" sz="2000" b="0" i="0" smtClean="0">
                        <a:latin typeface="Cambria Math" panose="02040503050406030204" pitchFamily="18" charset="0"/>
                        <a:cs typeface="Calibri" panose="020F0502020204030204" pitchFamily="34" charset="0"/>
                        <a:sym typeface="Arial"/>
                      </a:rPr>
                      <m:t>Keygen</m:t>
                    </m:r>
                  </m:oMath>
                </a14:m>
                <a:endParaRPr lang="en-US" sz="2000" b="0"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sup>
                        <m:r>
                          <a:rPr lang="en-US"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dirty="0">
                    <a:solidFill>
                      <a:schemeClr val="tx1"/>
                    </a:solidFill>
                    <a:latin typeface="Calibri" panose="020F0502020204030204" pitchFamily="34" charset="0"/>
                    <a:cs typeface="Calibri" panose="020F0502020204030204" pitchFamily="34" charset="0"/>
                    <a:sym typeface="Arial"/>
                  </a:rPr>
                  <a:t>  (random)</a:t>
                </a:r>
              </a:p>
              <a:p>
                <a:pPr marL="714375" lvl="1" indent="-257175">
                  <a:spcBef>
                    <a:spcPts val="0"/>
                  </a:spcBef>
                  <a:buClr>
                    <a:srgbClr val="000000">
                      <a:lumMod val="60000"/>
                      <a:lumOff val="40000"/>
                    </a:srgbClr>
                  </a:buClr>
                </a:pPr>
                <a14:m>
                  <m:oMath xmlns:m="http://schemas.openxmlformats.org/officeDocument/2006/math">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𝐾𝑒𝑦𝐺𝑒𝑛</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𝐾𝐸𝑀</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e>
                    </m:d>
                    <m:r>
                      <m:rPr>
                        <m:sty m:val="p"/>
                      </m:rPr>
                      <a:rPr lang="en-US" b="0" i="0" smtClean="0">
                        <a:solidFill>
                          <a:schemeClr val="tx1"/>
                        </a:solidFill>
                        <a:latin typeface="Cambria Math" panose="02040503050406030204" pitchFamily="18" charset="0"/>
                        <a:cs typeface="Calibri" panose="020F0502020204030204" pitchFamily="34" charset="0"/>
                        <a:sym typeface="Arial"/>
                      </a:rPr>
                      <m:t>H</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0" smtClean="0">
                        <a:solidFill>
                          <a:schemeClr val="tx1"/>
                        </a:solidFill>
                        <a:latin typeface="Cambria Math" panose="02040503050406030204" pitchFamily="18" charset="0"/>
                        <a:cs typeface="Calibri" panose="020F0502020204030204" pitchFamily="34" charset="0"/>
                        <a:sym typeface="Arial"/>
                      </a:rPr>
                      <m:t>||</m:t>
                    </m:r>
                    <m:r>
                      <m:rPr>
                        <m:sty m:val="p"/>
                      </m:rPr>
                      <a:rPr lang="en-US" b="0" i="0" smtClean="0">
                        <a:solidFill>
                          <a:schemeClr val="tx1"/>
                        </a:solidFill>
                        <a:latin typeface="Cambria Math" panose="02040503050406030204" pitchFamily="18" charset="0"/>
                        <a:cs typeface="Calibri" panose="020F0502020204030204" pitchFamily="34" charset="0"/>
                        <a:sym typeface="Arial"/>
                      </a:rPr>
                      <m:t>z</m:t>
                    </m:r>
                    <m:r>
                      <a:rPr lang="en-US" b="0" i="0"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b="0" i="0"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oMath>
                </a14:m>
                <a:r>
                  <a:rPr lang="en-US" dirty="0">
                    <a:solidFill>
                      <a:schemeClr val="tx1"/>
                    </a:solidFill>
                    <a:latin typeface="Calibri" panose="020F0502020204030204" pitchFamily="34" charset="0"/>
                    <a:cs typeface="Calibri" panose="020F0502020204030204" pitchFamily="34" charset="0"/>
                    <a:sym typeface="Arial"/>
                  </a:rPr>
                  <a:t>)</a:t>
                </a:r>
                <a:endParaRPr lang="en-US" sz="2000" i="1" dirty="0">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𝑚</m:t>
                    </m:r>
                  </m:oMath>
                </a14:m>
                <a:r>
                  <a:rPr lang="en-US"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𝐸𝑛𝑐</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𝑒𝑘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𝑠𝑘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𝐷𝑒</m:t>
                        </m:r>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𝑑𝑘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e>
                    </m:d>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𝐾</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e>
                    </m:d>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𝐾</m:t>
                        </m:r>
                      </m:e>
                    </m:acc>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𝑆𝐻𝐴𝐾𝐸</m:t>
                    </m:r>
                    <m:r>
                      <a:rPr lang="en-US" b="0" i="1" smtClean="0">
                        <a:solidFill>
                          <a:schemeClr val="tx1"/>
                        </a:solidFill>
                        <a:latin typeface="Cambria Math" panose="02040503050406030204" pitchFamily="18" charset="0"/>
                        <a:cs typeface="Calibri" panose="020F0502020204030204" pitchFamily="34" charset="0"/>
                        <a:sym typeface="Arial"/>
                      </a:rPr>
                      <m:t>256</m:t>
                    </m:r>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 32)</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𝑐</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𝐸𝑛𝑐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else error (Note: failure rate is </a:t>
                </a:r>
                <a14:m>
                  <m:oMath xmlns:m="http://schemas.openxmlformats.org/officeDocument/2006/math">
                    <m:sSup>
                      <m:sSupPr>
                        <m:ctrlPr>
                          <a:rPr lang="en-US"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cs typeface="Calibri" panose="020F0502020204030204" pitchFamily="34" charset="0"/>
                            <a:sym typeface="Arial"/>
                          </a:rPr>
                          <m:t>−174</m:t>
                        </m:r>
                      </m:sup>
                    </m:sSup>
                    <m:r>
                      <a:rPr lang="en-US" b="0" i="1" smtClean="0">
                        <a:solidFill>
                          <a:schemeClr val="tx1"/>
                        </a:solidFill>
                        <a:latin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cs typeface="Calibri" panose="020F0502020204030204" pitchFamily="34" charset="0"/>
                    <a:sym typeface="Arial"/>
                  </a:rPr>
                  <a:t>for ML-KEM-1024)</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371599"/>
                <a:ext cx="8458200" cy="5167313"/>
              </a:xfrm>
              <a:prstGeom prst="rect">
                <a:avLst/>
              </a:prstGeom>
              <a:blipFill>
                <a:blip r:embed="rId2"/>
                <a:stretch>
                  <a:fillRect l="-165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113</a:t>
            </a:fld>
            <a:endParaRPr lang="en-US"/>
          </a:p>
        </p:txBody>
      </p:sp>
    </p:spTree>
    <p:extLst>
      <p:ext uri="{BB962C8B-B14F-4D97-AF65-F5344CB8AC3E}">
        <p14:creationId xmlns:p14="http://schemas.microsoft.com/office/powerpoint/2010/main" val="11184316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r>
              <a:rPr lang="en-US" b="0" kern="0" dirty="0">
                <a:latin typeface="+mj-lt"/>
                <a:cs typeface="Calibri" panose="020F0502020204030204" pitchFamily="34" charset="0"/>
              </a:rPr>
              <a:t> parameters</a:t>
            </a:r>
            <a:endParaRPr lang="en-US" sz="2700" b="0" kern="0" dirty="0">
              <a:latin typeface="+mj-lt"/>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657600" y="3062430"/>
            <a:ext cx="51054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400" dirty="0">
                <a:solidFill>
                  <a:schemeClr val="tx1"/>
                </a:solidFill>
                <a:latin typeface="Calibri" panose="020F0502020204030204" pitchFamily="34" charset="0"/>
                <a:cs typeface="Calibri" panose="020F0502020204030204" pitchFamily="34" charset="0"/>
                <a:sym typeface="Arial"/>
              </a:rPr>
              <a:t>ML-KEM-1024 is security category 5</a:t>
            </a:r>
            <a:endParaRPr lang="en-US" sz="2000" dirty="0">
              <a:solidFill>
                <a:schemeClr val="tx1"/>
              </a:solidFill>
              <a:latin typeface="Calibri" panose="020F0502020204030204" pitchFamily="34" charset="0"/>
              <a:cs typeface="Calibri" panose="020F0502020204030204" pitchFamily="34" charset="0"/>
              <a:sym typeface="Arial"/>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114</a:t>
            </a:fld>
            <a:endParaRPr lang="en-US"/>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1301494411"/>
                  </p:ext>
                </p:extLst>
              </p:nvPr>
            </p:nvGraphicFramePr>
            <p:xfrm>
              <a:off x="335938" y="14119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𝒏</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𝒌</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𝟐</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𝒖</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𝒗</m:t>
                                    </m:r>
                                  </m:sub>
                                </m:sSub>
                              </m:oMath>
                            </m:oMathPara>
                          </a14:m>
                          <a:endParaRPr lang="en-US" dirty="0">
                            <a:solidFill>
                              <a:schemeClr val="tx1"/>
                            </a:solidFill>
                          </a:endParaRPr>
                        </a:p>
                      </a:txBody>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Choice>
        <mc:Fallback xmlns="">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1301494411"/>
                  </p:ext>
                </p:extLst>
              </p:nvPr>
            </p:nvGraphicFramePr>
            <p:xfrm>
              <a:off x="335938" y="14119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endParaRPr lang="en-US"/>
                        </a:p>
                      </a:txBody>
                      <a:tcPr>
                        <a:blipFill>
                          <a:blip r:embed="rId2"/>
                          <a:stretch>
                            <a:fillRect l="-191379" t="-10345" r="-850000" b="-331034"/>
                          </a:stretch>
                        </a:blipFill>
                      </a:tcPr>
                    </a:tc>
                    <a:tc>
                      <a:txBody>
                        <a:bodyPr/>
                        <a:lstStyle/>
                        <a:p>
                          <a:endParaRPr lang="en-US"/>
                        </a:p>
                      </a:txBody>
                      <a:tcPr>
                        <a:blipFill>
                          <a:blip r:embed="rId2"/>
                          <a:stretch>
                            <a:fillRect l="-256061" t="-10345" r="-646970" b="-331034"/>
                          </a:stretch>
                        </a:blipFill>
                      </a:tcPr>
                    </a:tc>
                    <a:tc>
                      <a:txBody>
                        <a:bodyPr/>
                        <a:lstStyle/>
                        <a:p>
                          <a:endParaRPr lang="en-US"/>
                        </a:p>
                      </a:txBody>
                      <a:tcPr>
                        <a:blipFill>
                          <a:blip r:embed="rId2"/>
                          <a:stretch>
                            <a:fillRect l="-398305" t="-10345" r="-623729" b="-331034"/>
                          </a:stretch>
                        </a:blipFill>
                      </a:tcPr>
                    </a:tc>
                    <a:tc>
                      <a:txBody>
                        <a:bodyPr/>
                        <a:lstStyle/>
                        <a:p>
                          <a:endParaRPr lang="en-US"/>
                        </a:p>
                      </a:txBody>
                      <a:tcPr>
                        <a:blipFill>
                          <a:blip r:embed="rId2"/>
                          <a:stretch>
                            <a:fillRect l="-534545" t="-10345" r="-569091" b="-331034"/>
                          </a:stretch>
                        </a:blipFill>
                      </a:tcPr>
                    </a:tc>
                    <a:tc>
                      <a:txBody>
                        <a:bodyPr/>
                        <a:lstStyle/>
                        <a:p>
                          <a:endParaRPr lang="en-US"/>
                        </a:p>
                      </a:txBody>
                      <a:tcPr>
                        <a:blipFill>
                          <a:blip r:embed="rId2"/>
                          <a:stretch>
                            <a:fillRect l="-520896" t="-10345" r="-367164" b="-331034"/>
                          </a:stretch>
                        </a:blipFill>
                      </a:tcPr>
                    </a:tc>
                    <a:tc>
                      <a:txBody>
                        <a:bodyPr/>
                        <a:lstStyle/>
                        <a:p>
                          <a:endParaRPr lang="en-US"/>
                        </a:p>
                      </a:txBody>
                      <a:tcPr>
                        <a:blipFill>
                          <a:blip r:embed="rId2"/>
                          <a:stretch>
                            <a:fillRect l="-577778" t="-10345" r="-241667" b="-331034"/>
                          </a:stretch>
                        </a:blipFill>
                      </a:tcPr>
                    </a:tc>
                    <a:tc>
                      <a:txBody>
                        <a:bodyPr/>
                        <a:lstStyle/>
                        <a:p>
                          <a:endParaRPr lang="en-US"/>
                        </a:p>
                      </a:txBody>
                      <a:tcPr>
                        <a:blipFill>
                          <a:blip r:embed="rId2"/>
                          <a:stretch>
                            <a:fillRect l="-677778" t="-10345" r="-141667" b="-331034"/>
                          </a:stretch>
                        </a:blipFill>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Fallback>
      </mc:AlternateContent>
      <p:graphicFrame>
        <p:nvGraphicFramePr>
          <p:cNvPr id="10" name="Table 9">
            <a:extLst>
              <a:ext uri="{FF2B5EF4-FFF2-40B4-BE49-F238E27FC236}">
                <a16:creationId xmlns:a16="http://schemas.microsoft.com/office/drawing/2014/main" id="{B9CE181E-67FB-F05D-D1FF-CBA770463AB7}"/>
              </a:ext>
            </a:extLst>
          </p:cNvPr>
          <p:cNvGraphicFramePr>
            <a:graphicFrameLocks noGrp="1"/>
          </p:cNvGraphicFramePr>
          <p:nvPr>
            <p:extLst>
              <p:ext uri="{D42A27DB-BD31-4B8C-83A1-F6EECF244321}">
                <p14:modId xmlns:p14="http://schemas.microsoft.com/office/powerpoint/2010/main" val="4260641503"/>
              </p:ext>
            </p:extLst>
          </p:nvPr>
        </p:nvGraphicFramePr>
        <p:xfrm>
          <a:off x="302443" y="4003040"/>
          <a:ext cx="8001000" cy="1483360"/>
        </p:xfrm>
        <a:graphic>
          <a:graphicData uri="http://schemas.openxmlformats.org/drawingml/2006/table">
            <a:tbl>
              <a:tblPr firstRow="1" bandRow="1">
                <a:tableStyleId>{5C22544A-7EE6-4342-B048-85BDC9FD1C3A}</a:tableStyleId>
              </a:tblPr>
              <a:tblGrid>
                <a:gridCol w="1828866">
                  <a:extLst>
                    <a:ext uri="{9D8B030D-6E8A-4147-A177-3AD203B41FA5}">
                      <a16:colId xmlns:a16="http://schemas.microsoft.com/office/drawing/2014/main" val="3729535361"/>
                    </a:ext>
                  </a:extLst>
                </a:gridCol>
                <a:gridCol w="1754891">
                  <a:extLst>
                    <a:ext uri="{9D8B030D-6E8A-4147-A177-3AD203B41FA5}">
                      <a16:colId xmlns:a16="http://schemas.microsoft.com/office/drawing/2014/main" val="735370733"/>
                    </a:ext>
                  </a:extLst>
                </a:gridCol>
                <a:gridCol w="1600200">
                  <a:extLst>
                    <a:ext uri="{9D8B030D-6E8A-4147-A177-3AD203B41FA5}">
                      <a16:colId xmlns:a16="http://schemas.microsoft.com/office/drawing/2014/main" val="3709085243"/>
                    </a:ext>
                  </a:extLst>
                </a:gridCol>
                <a:gridCol w="1600200">
                  <a:extLst>
                    <a:ext uri="{9D8B030D-6E8A-4147-A177-3AD203B41FA5}">
                      <a16:colId xmlns:a16="http://schemas.microsoft.com/office/drawing/2014/main" val="3891601835"/>
                    </a:ext>
                  </a:extLst>
                </a:gridCol>
                <a:gridCol w="1216843">
                  <a:extLst>
                    <a:ext uri="{9D8B030D-6E8A-4147-A177-3AD203B41FA5}">
                      <a16:colId xmlns:a16="http://schemas.microsoft.com/office/drawing/2014/main" val="2974646701"/>
                    </a:ext>
                  </a:extLst>
                </a:gridCol>
              </a:tblGrid>
              <a:tr h="370840">
                <a:tc>
                  <a:txBody>
                    <a:bodyPr/>
                    <a:lstStyle/>
                    <a:p>
                      <a:pPr algn="r"/>
                      <a:r>
                        <a:rPr lang="en-US" dirty="0">
                          <a:solidFill>
                            <a:schemeClr val="tx1"/>
                          </a:solidFill>
                        </a:rPr>
                        <a:t>Type</a:t>
                      </a:r>
                    </a:p>
                  </a:txBody>
                  <a:tcPr/>
                </a:tc>
                <a:tc>
                  <a:txBody>
                    <a:bodyPr/>
                    <a:lstStyle/>
                    <a:p>
                      <a:pPr algn="r"/>
                      <a:r>
                        <a:rPr lang="en-US" dirty="0" err="1">
                          <a:solidFill>
                            <a:schemeClr val="tx1"/>
                          </a:solidFill>
                        </a:rPr>
                        <a:t>Encap</a:t>
                      </a:r>
                      <a:r>
                        <a:rPr lang="en-US" dirty="0">
                          <a:solidFill>
                            <a:schemeClr val="tx1"/>
                          </a:solidFill>
                        </a:rPr>
                        <a:t>-key</a:t>
                      </a:r>
                    </a:p>
                  </a:txBody>
                  <a:tcPr/>
                </a:tc>
                <a:tc>
                  <a:txBody>
                    <a:bodyPr/>
                    <a:lstStyle/>
                    <a:p>
                      <a:pPr algn="r"/>
                      <a:r>
                        <a:rPr lang="en-US" dirty="0" err="1">
                          <a:solidFill>
                            <a:schemeClr val="tx1"/>
                          </a:solidFill>
                        </a:rPr>
                        <a:t>Decap</a:t>
                      </a:r>
                      <a:r>
                        <a:rPr lang="en-US" dirty="0">
                          <a:solidFill>
                            <a:schemeClr val="tx1"/>
                          </a:solidFill>
                        </a:rPr>
                        <a:t>-key</a:t>
                      </a:r>
                    </a:p>
                  </a:txBody>
                  <a:tcPr/>
                </a:tc>
                <a:tc>
                  <a:txBody>
                    <a:bodyPr/>
                    <a:lstStyle/>
                    <a:p>
                      <a:pPr algn="r"/>
                      <a:r>
                        <a:rPr lang="en-US" dirty="0">
                          <a:solidFill>
                            <a:schemeClr val="tx1"/>
                          </a:solidFill>
                        </a:rPr>
                        <a:t>Ciphertext</a:t>
                      </a:r>
                    </a:p>
                  </a:txBody>
                  <a:tcPr/>
                </a:tc>
                <a:tc>
                  <a:txBody>
                    <a:bodyPr/>
                    <a:lstStyle/>
                    <a:p>
                      <a:pPr algn="r"/>
                      <a:r>
                        <a:rPr lang="en-US" dirty="0">
                          <a:solidFill>
                            <a:schemeClr val="tx1"/>
                          </a:solidFill>
                        </a:rPr>
                        <a:t>Key</a:t>
                      </a:r>
                    </a:p>
                  </a:txBody>
                  <a:tcPr/>
                </a:tc>
                <a:extLst>
                  <a:ext uri="{0D108BD9-81ED-4DB2-BD59-A6C34878D82A}">
                    <a16:rowId xmlns:a16="http://schemas.microsoft.com/office/drawing/2014/main" val="1824803593"/>
                  </a:ext>
                </a:extLst>
              </a:tr>
              <a:tr h="370840">
                <a:tc>
                  <a:txBody>
                    <a:bodyPr/>
                    <a:lstStyle/>
                    <a:p>
                      <a:pPr algn="r"/>
                      <a:r>
                        <a:rPr lang="en-US" dirty="0"/>
                        <a:t>KEM-512</a:t>
                      </a:r>
                    </a:p>
                  </a:txBody>
                  <a:tcPr/>
                </a:tc>
                <a:tc>
                  <a:txBody>
                    <a:bodyPr/>
                    <a:lstStyle/>
                    <a:p>
                      <a:pPr algn="r"/>
                      <a:r>
                        <a:rPr lang="en-US" dirty="0"/>
                        <a:t>800</a:t>
                      </a:r>
                    </a:p>
                  </a:txBody>
                  <a:tcPr/>
                </a:tc>
                <a:tc>
                  <a:txBody>
                    <a:bodyPr/>
                    <a:lstStyle/>
                    <a:p>
                      <a:pPr algn="r"/>
                      <a:r>
                        <a:rPr lang="en-US" dirty="0"/>
                        <a:t>1632</a:t>
                      </a:r>
                    </a:p>
                  </a:txBody>
                  <a:tcPr/>
                </a:tc>
                <a:tc>
                  <a:txBody>
                    <a:bodyPr/>
                    <a:lstStyle/>
                    <a:p>
                      <a:pPr algn="r"/>
                      <a:r>
                        <a:rPr lang="en-US" dirty="0"/>
                        <a:t>768</a:t>
                      </a:r>
                    </a:p>
                  </a:txBody>
                  <a:tcPr/>
                </a:tc>
                <a:tc>
                  <a:txBody>
                    <a:bodyPr/>
                    <a:lstStyle/>
                    <a:p>
                      <a:pPr algn="r"/>
                      <a:r>
                        <a:rPr lang="en-US" dirty="0"/>
                        <a:t>32</a:t>
                      </a:r>
                    </a:p>
                  </a:txBody>
                  <a:tcPr/>
                </a:tc>
                <a:extLst>
                  <a:ext uri="{0D108BD9-81ED-4DB2-BD59-A6C34878D82A}">
                    <a16:rowId xmlns:a16="http://schemas.microsoft.com/office/drawing/2014/main" val="2650966581"/>
                  </a:ext>
                </a:extLst>
              </a:tr>
              <a:tr h="370840">
                <a:tc>
                  <a:txBody>
                    <a:bodyPr/>
                    <a:lstStyle/>
                    <a:p>
                      <a:pPr algn="r"/>
                      <a:r>
                        <a:rPr lang="en-US" dirty="0"/>
                        <a:t>KEM-768</a:t>
                      </a:r>
                    </a:p>
                  </a:txBody>
                  <a:tcPr/>
                </a:tc>
                <a:tc>
                  <a:txBody>
                    <a:bodyPr/>
                    <a:lstStyle/>
                    <a:p>
                      <a:pPr algn="r"/>
                      <a:r>
                        <a:rPr lang="en-US" dirty="0"/>
                        <a:t>1184</a:t>
                      </a:r>
                    </a:p>
                  </a:txBody>
                  <a:tcPr/>
                </a:tc>
                <a:tc>
                  <a:txBody>
                    <a:bodyPr/>
                    <a:lstStyle/>
                    <a:p>
                      <a:pPr algn="r"/>
                      <a:r>
                        <a:rPr lang="en-US" dirty="0"/>
                        <a:t>2400</a:t>
                      </a:r>
                    </a:p>
                  </a:txBody>
                  <a:tcPr/>
                </a:tc>
                <a:tc>
                  <a:txBody>
                    <a:bodyPr/>
                    <a:lstStyle/>
                    <a:p>
                      <a:pPr algn="r"/>
                      <a:r>
                        <a:rPr lang="en-US" dirty="0"/>
                        <a:t>1088</a:t>
                      </a:r>
                    </a:p>
                  </a:txBody>
                  <a:tcPr/>
                </a:tc>
                <a:tc>
                  <a:txBody>
                    <a:bodyPr/>
                    <a:lstStyle/>
                    <a:p>
                      <a:pPr algn="r"/>
                      <a:r>
                        <a:rPr lang="en-US" dirty="0"/>
                        <a:t>32</a:t>
                      </a:r>
                    </a:p>
                  </a:txBody>
                  <a:tcPr/>
                </a:tc>
                <a:extLst>
                  <a:ext uri="{0D108BD9-81ED-4DB2-BD59-A6C34878D82A}">
                    <a16:rowId xmlns:a16="http://schemas.microsoft.com/office/drawing/2014/main" val="2624324543"/>
                  </a:ext>
                </a:extLst>
              </a:tr>
              <a:tr h="370840">
                <a:tc>
                  <a:txBody>
                    <a:bodyPr/>
                    <a:lstStyle/>
                    <a:p>
                      <a:pPr algn="r"/>
                      <a:r>
                        <a:rPr lang="en-US" dirty="0"/>
                        <a:t>KEM-1024</a:t>
                      </a:r>
                    </a:p>
                  </a:txBody>
                  <a:tcPr/>
                </a:tc>
                <a:tc>
                  <a:txBody>
                    <a:bodyPr/>
                    <a:lstStyle/>
                    <a:p>
                      <a:pPr algn="r"/>
                      <a:r>
                        <a:rPr lang="en-US" dirty="0"/>
                        <a:t>1568</a:t>
                      </a:r>
                    </a:p>
                  </a:txBody>
                  <a:tcPr/>
                </a:tc>
                <a:tc>
                  <a:txBody>
                    <a:bodyPr/>
                    <a:lstStyle/>
                    <a:p>
                      <a:pPr algn="r"/>
                      <a:r>
                        <a:rPr lang="en-US" dirty="0"/>
                        <a:t>3168</a:t>
                      </a:r>
                    </a:p>
                  </a:txBody>
                  <a:tcPr/>
                </a:tc>
                <a:tc>
                  <a:txBody>
                    <a:bodyPr/>
                    <a:lstStyle/>
                    <a:p>
                      <a:pPr algn="r"/>
                      <a:r>
                        <a:rPr lang="en-US" dirty="0"/>
                        <a:t>15</a:t>
                      </a:r>
                      <a:r>
                        <a:rPr lang="en-US" b="0" dirty="0"/>
                        <a:t>68</a:t>
                      </a:r>
                      <a:endParaRPr lang="en-US" dirty="0"/>
                    </a:p>
                  </a:txBody>
                  <a:tcPr/>
                </a:tc>
                <a:tc>
                  <a:txBody>
                    <a:bodyPr/>
                    <a:lstStyle/>
                    <a:p>
                      <a:pPr algn="r"/>
                      <a:r>
                        <a:rPr lang="en-US" dirty="0"/>
                        <a:t>32</a:t>
                      </a:r>
                    </a:p>
                  </a:txBody>
                  <a:tcPr/>
                </a:tc>
                <a:extLst>
                  <a:ext uri="{0D108BD9-81ED-4DB2-BD59-A6C34878D82A}">
                    <a16:rowId xmlns:a16="http://schemas.microsoft.com/office/drawing/2014/main" val="2473040034"/>
                  </a:ext>
                </a:extLst>
              </a:tr>
            </a:tbl>
          </a:graphicData>
        </a:graphic>
      </p:graphicFrame>
      <p:sp>
        <p:nvSpPr>
          <p:cNvPr id="12" name="Content Placeholder 7">
            <a:extLst>
              <a:ext uri="{FF2B5EF4-FFF2-40B4-BE49-F238E27FC236}">
                <a16:creationId xmlns:a16="http://schemas.microsoft.com/office/drawing/2014/main" id="{A7A655EA-0C19-07AC-E1FD-45B19ABDDF68}"/>
              </a:ext>
            </a:extLst>
          </p:cNvPr>
          <p:cNvSpPr txBox="1">
            <a:spLocks/>
          </p:cNvSpPr>
          <p:nvPr/>
        </p:nvSpPr>
        <p:spPr bwMode="ltGray">
          <a:xfrm>
            <a:off x="5105400" y="5562599"/>
            <a:ext cx="38100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400" dirty="0">
                <a:solidFill>
                  <a:schemeClr val="tx1"/>
                </a:solidFill>
                <a:latin typeface="Calibri" panose="020F0502020204030204" pitchFamily="34" charset="0"/>
                <a:cs typeface="Calibri" panose="020F0502020204030204" pitchFamily="34" charset="0"/>
                <a:sym typeface="Arial"/>
              </a:rPr>
              <a:t>Size in bytes</a:t>
            </a:r>
            <a:endParaRPr lang="en-US" sz="2000" dirty="0">
              <a:solidFill>
                <a:schemeClr val="tx1"/>
              </a:solidFill>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90590709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420440" cy="5410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𝐾𝑒𝑦𝐺𝑒𝑛</m:t>
                        </m:r>
                      </m:e>
                      <m:sub>
                        <m:r>
                          <a:rPr lang="en-US" sz="2000" b="0" i="1" smtClean="0">
                            <a:latin typeface="Cambria Math" panose="02040503050406030204" pitchFamily="18" charset="0"/>
                            <a:cs typeface="Calibri" panose="020F0502020204030204" pitchFamily="34" charset="0"/>
                            <a:sym typeface="Arial"/>
                          </a:rPr>
                          <m:t>𝑃𝐾𝐸</m:t>
                        </m:r>
                      </m:sub>
                    </m:sSub>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i="1" dirty="0">
                    <a:solidFill>
                      <a:schemeClr val="tx1"/>
                    </a:solidFill>
                    <a:latin typeface="Calibri" panose="020F0502020204030204" pitchFamily="34" charset="0"/>
                    <a:cs typeface="Calibri" panose="020F0502020204030204" pitchFamily="34" charset="0"/>
                    <a:sym typeface="Arial"/>
                  </a:rPr>
                  <a:t>random</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r>
                  <a:rPr lang="en-US" sz="1800" i="1"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cs typeface="Calibri" panose="020F0502020204030204" pitchFamily="34" charset="0"/>
                        <a:sym typeface="Arial"/>
                      </a:rPr>
                      <m:t>=0</m:t>
                    </m:r>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libri" panose="020F0502020204030204" pitchFamily="34" charset="0"/>
                  <a:cs typeface="Calibri" panose="020F0502020204030204" pitchFamily="34" charset="0"/>
                  <a:sym typeface="Arial"/>
                </a:endParaRPr>
              </a:p>
              <a:p>
                <a:pPr marL="973138" lvl="2"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r>
                      <a:rPr lang="en-US" sz="1800" b="0" i="1" smtClean="0">
                        <a:solidFill>
                          <a:schemeClr val="tx1"/>
                        </a:solidFill>
                        <a:latin typeface="Cambria Math" panose="02040503050406030204" pitchFamily="18" charset="0"/>
                        <a:cs typeface="Calibri" panose="020F0502020204030204" pitchFamily="34" charset="0"/>
                        <a:sym typeface="Arial"/>
                      </a:rPr>
                      <m:t> </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𝑋𝑂𝐹</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𝑆𝑎𝑚𝑝𝑙𝑒𝑃𝑜𝑙</m:t>
                    </m:r>
                    <m:r>
                      <a:rPr lang="en-US" sz="1800" b="0" i="1" smtClean="0">
                        <a:solidFill>
                          <a:schemeClr val="tx1"/>
                        </a:solidFill>
                        <a:latin typeface="Cambria Math" panose="02040503050406030204" pitchFamily="18" charset="0"/>
                        <a:cs typeface="Calibri" panose="020F0502020204030204" pitchFamily="34" charset="0"/>
                        <a:sym typeface="Arial"/>
                      </a:rPr>
                      <m:t>𝑦𝐶𝐵𝐷</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𝑒</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𝑆</m:t>
                    </m:r>
                    <m:r>
                      <a:rPr lang="en-US" sz="1800" b="0" i="1" smtClean="0">
                        <a:solidFill>
                          <a:schemeClr val="tx1"/>
                        </a:solidFill>
                        <a:latin typeface="Cambria Math" panose="02040503050406030204" pitchFamily="18" charset="0"/>
                        <a:cs typeface="Calibri" panose="020F0502020204030204" pitchFamily="34" charset="0"/>
                        <a:sym typeface="Arial"/>
                      </a:rPr>
                      <m:t>𝑎𝑚𝑝𝑙𝑒𝑃𝑜𝑙𝑦𝐶𝐷𝐵</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i="1">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𝑒</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𝑁𝑇𝑇</m:t>
                    </m:r>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𝑒</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b="0" i="1" smtClean="0">
                            <a:solidFill>
                              <a:schemeClr val="tx1"/>
                            </a:solidFill>
                            <a:latin typeface="Cambria Math" panose="02040503050406030204" pitchFamily="18" charset="0"/>
                            <a:cs typeface="Calibri" panose="020F0502020204030204" pitchFamily="34" charset="0"/>
                            <a:sym typeface="Arial"/>
                          </a:rPr>
                          <m:t>12</m:t>
                        </m:r>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𝑡</m:t>
                            </m:r>
                          </m:e>
                        </m:acc>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cs typeface="Calibri" panose="020F0502020204030204" pitchFamily="34" charset="0"/>
                            <a:sym typeface="Arial"/>
                          </a:rPr>
                          <m:t>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i="1">
                            <a:solidFill>
                              <a:schemeClr val="tx1"/>
                            </a:solidFill>
                            <a:latin typeface="Cambria Math" panose="02040503050406030204" pitchFamily="18" charset="0"/>
                            <a:cs typeface="Calibri" panose="020F0502020204030204" pitchFamily="34" charset="0"/>
                            <a:sym typeface="Arial"/>
                          </a:rPr>
                          <m:t>12</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420440" cy="5410200"/>
              </a:xfrm>
              <a:prstGeom prst="rect">
                <a:avLst/>
              </a:prstGeom>
              <a:blipFill>
                <a:blip r:embed="rId2"/>
                <a:stretch>
                  <a:fillRect l="-1880" t="-70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00D1C10-16A5-1FDB-6C68-F0521EEC9A14}"/>
              </a:ext>
            </a:extLst>
          </p:cNvPr>
          <p:cNvSpPr>
            <a:spLocks noGrp="1"/>
          </p:cNvSpPr>
          <p:nvPr>
            <p:ph type="sldNum" sz="quarter" idx="12"/>
          </p:nvPr>
        </p:nvSpPr>
        <p:spPr/>
        <p:txBody>
          <a:bodyPr/>
          <a:lstStyle/>
          <a:p>
            <a:pPr>
              <a:defRPr/>
            </a:pPr>
            <a:fld id="{8E09DF16-9352-46A7-97F1-1D13A8547ADD}" type="slidenum">
              <a:rPr lang="en-US" smtClean="0"/>
              <a:pPr>
                <a:defRPr/>
              </a:pPr>
              <a:t>115</a:t>
            </a:fld>
            <a:endParaRPr lang="en-US"/>
          </a:p>
        </p:txBody>
      </p:sp>
    </p:spTree>
    <p:extLst>
      <p:ext uri="{BB962C8B-B14F-4D97-AF65-F5344CB8AC3E}">
        <p14:creationId xmlns:p14="http://schemas.microsoft.com/office/powerpoint/2010/main" val="1478386479"/>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24059" y="1295400"/>
                <a:ext cx="8153400" cy="4871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p>
              <a:p>
                <a:pPr marL="742950" lvl="1" indent="-285750">
                  <a:spcBef>
                    <a:spcPts val="20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𝑁</m:t>
                    </m:r>
                    <m:r>
                      <a:rPr lang="en-US" b="0" i="1" smtClean="0">
                        <a:solidFill>
                          <a:schemeClr val="tx1"/>
                        </a:solidFill>
                        <a:latin typeface="Cambria Math" panose="02040503050406030204" pitchFamily="18" charset="0"/>
                        <a:cs typeface="Calibri" panose="020F0502020204030204" pitchFamily="34" charset="0"/>
                        <a:sym typeface="Arial"/>
                      </a:rPr>
                      <m:t>=0; </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cs typeface="Calibri" panose="020F0502020204030204" pitchFamily="34" charset="0"/>
                            <a:sym typeface="Arial"/>
                          </a:rPr>
                          <m:t>𝑡</m:t>
                        </m:r>
                      </m:e>
                    </m:acc>
                    <m:r>
                      <a:rPr lang="en-US" b="0" i="1" dirty="0" smtClean="0">
                        <a:solidFill>
                          <a:schemeClr val="tx1"/>
                        </a:solidFill>
                        <a:latin typeface="Cambria Math" panose="02040503050406030204" pitchFamily="18" charset="0"/>
                        <a:cs typeface="Calibri" panose="020F0502020204030204" pitchFamily="34" charset="0"/>
                        <a:sym typeface="Arial"/>
                      </a:rPr>
                      <m:t>=</m:t>
                    </m:r>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dirty="0" smtClean="0">
                            <a:solidFill>
                              <a:schemeClr val="tx1"/>
                            </a:solidFill>
                            <a:latin typeface="Cambria Math" panose="02040503050406030204" pitchFamily="18" charset="0"/>
                            <a:cs typeface="Calibri" panose="020F0502020204030204" pitchFamily="34" charset="0"/>
                            <a:sym typeface="Arial"/>
                          </a:rPr>
                          <m:t>12</m:t>
                        </m:r>
                      </m:sub>
                    </m:sSub>
                    <m:d>
                      <m:dPr>
                        <m:ctrlPr>
                          <a:rPr lang="en-US" b="0" i="1" dirty="0"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𝑒𝑘</m:t>
                            </m:r>
                          </m:e>
                          <m:sub>
                            <m:r>
                              <a:rPr lang="en-US" b="0" i="1" dirty="0" smtClean="0">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dirty="0" smtClean="0">
                                <a:solidFill>
                                  <a:schemeClr val="tx1"/>
                                </a:solidFill>
                                <a:latin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cs typeface="Calibri" panose="020F0502020204030204" pitchFamily="34" charset="0"/>
                                <a:sym typeface="Arial"/>
                              </a:rPr>
                              <m:t>0:384</m:t>
                            </m:r>
                            <m:r>
                              <a:rPr lang="en-US" b="0" i="1" dirty="0" smtClean="0">
                                <a:solidFill>
                                  <a:schemeClr val="tx1"/>
                                </a:solidFill>
                                <a:latin typeface="Cambria Math" panose="02040503050406030204" pitchFamily="18" charset="0"/>
                                <a:cs typeface="Calibri" panose="020F0502020204030204" pitchFamily="34" charset="0"/>
                                <a:sym typeface="Arial"/>
                              </a:rPr>
                              <m:t>𝑘</m:t>
                            </m:r>
                          </m:e>
                        </m:d>
                      </m:e>
                    </m:d>
                  </m:oMath>
                </a14:m>
                <a:r>
                  <a:rPr lang="en-US"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30238" lvl="2" indent="0">
                  <a:spcBef>
                    <a:spcPts val="30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m:t>
                          </m:r>
                        </m:e>
                      </m:d>
                    </m:oMath>
                  </m:oMathPara>
                </a14:m>
                <a:endParaRPr lang="en-US" b="0" i="1" dirty="0">
                  <a:solidFill>
                    <a:schemeClr val="tx1"/>
                  </a:solidFill>
                  <a:latin typeface="Calibri" panose="020F0502020204030204" pitchFamily="34" charset="0"/>
                  <a:cs typeface="Calibri" panose="020F0502020204030204" pitchFamily="34" charset="0"/>
                  <a:sym typeface="Arial"/>
                </a:endParaRPr>
              </a:p>
              <a:p>
                <a:pPr marL="915988" lvl="2"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cs typeface="Calibri" panose="020F0502020204030204" pitchFamily="34" charset="0"/>
                        <a:sym typeface="Arial"/>
                      </a:rPr>
                      <m:t> </m:t>
                    </m:r>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cs typeface="Calibri" panose="020F0502020204030204" pitchFamily="34" charset="0"/>
                            <a:sym typeface="Arial"/>
                          </a:rPr>
                          <m:t>𝑘</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acc>
                      <m:accPr>
                        <m:chr m:val="̂"/>
                        <m:ctrlPr>
                          <a:rPr lang="en-US" sz="1600" i="1" smtClean="0">
                            <a:solidFill>
                              <a:schemeClr val="tx1"/>
                            </a:solidFill>
                            <a:latin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𝑋𝑂𝐹</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𝑟</m:t>
                    </m:r>
                    <m:d>
                      <m:dPr>
                        <m:begChr m:val="["/>
                        <m:endChr m:val="]"/>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𝑖</m:t>
                        </m:r>
                      </m:e>
                    </m:d>
                    <m:r>
                      <a:rPr lang="en-US" sz="1600" i="1">
                        <a:solidFill>
                          <a:schemeClr val="tx1"/>
                        </a:solidFill>
                        <a:latin typeface="Cambria Math" panose="02040503050406030204" pitchFamily="18" charset="0"/>
                        <a:cs typeface="Calibri" panose="020F0502020204030204" pitchFamily="34" charset="0"/>
                        <a:sym typeface="Arial"/>
                      </a:rPr>
                      <m:t>=</m:t>
                    </m:r>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𝑒</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i="1">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𝑟</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𝑟</m:t>
                        </m:r>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b="1" i="1">
                        <a:solidFill>
                          <a:schemeClr val="tx1"/>
                        </a:solidFill>
                        <a:latin typeface="Cambria Math" panose="02040503050406030204" pitchFamily="18" charset="0"/>
                        <a:cs typeface="Calibri" panose="020F0502020204030204" pitchFamily="34" charset="0"/>
                        <a:sym typeface="Arial"/>
                      </a:rPr>
                      <m:t>𝒖</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𝑥</m:t>
                        </m:r>
                      </m:e>
                    </m:d>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cs typeface="Calibri" panose="020F0502020204030204" pitchFamily="34" charset="0"/>
                            <a:sym typeface="Arial"/>
                          </a:rPr>
                          <m:t>−1</m:t>
                        </m:r>
                      </m:sup>
                    </m:sSup>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𝐴</m:t>
                                </m:r>
                              </m:e>
                            </m:acc>
                          </m:e>
                          <m:sup>
                            <m:r>
                              <a:rPr lang="en-US"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1</m:t>
                        </m:r>
                      </m:sub>
                    </m:sSub>
                  </m:oMath>
                </a14:m>
                <a:endParaRPr lang="en-US"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𝑢</m:t>
                        </m:r>
                      </m:e>
                    </m:d>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m:t>
                        </m:r>
                      </m:e>
                      <m:sub>
                        <m:r>
                          <a:rPr lang="en-US" i="1" dirty="0">
                            <a:solidFill>
                              <a:schemeClr val="tx1"/>
                            </a:solidFill>
                            <a:latin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r>
                              <a:rPr lang="en-US"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24059" y="1295400"/>
                <a:ext cx="8153400" cy="4871793"/>
              </a:xfrm>
              <a:prstGeom prst="rect">
                <a:avLst/>
              </a:prstGeom>
              <a:blipFill>
                <a:blip r:embed="rId2"/>
                <a:stretch>
                  <a:fillRect l="-1400" t="-78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286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116</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6695896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905000"/>
                <a:ext cx="7620000" cy="4414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[0:32</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[32</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r>
                      <a:rPr lang="en-US" i="1">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1" i="1" smtClean="0">
                        <a:solidFill>
                          <a:schemeClr val="tx1"/>
                        </a:solidFill>
                        <a:latin typeface="Cambria Math" panose="02040503050406030204" pitchFamily="18" charset="0"/>
                        <a:cs typeface="Calibri" panose="020F0502020204030204" pitchFamily="34" charset="0"/>
                        <a:sym typeface="Arial"/>
                      </a:rPr>
                      <m:t>𝒖</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e>
                        </m:d>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d>
                      </m:e>
                    </m:d>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𝑠</m:t>
                        </m:r>
                      </m:e>
                    </m:acc>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smtClean="0">
                            <a:solidFill>
                              <a:schemeClr val="tx1"/>
                            </a:solidFill>
                            <a:latin typeface="Cambria Math" panose="02040503050406030204" pitchFamily="18" charset="0"/>
                            <a:cs typeface="Calibri" panose="020F0502020204030204" pitchFamily="34" charset="0"/>
                            <a:sym typeface="Arial"/>
                          </a:rPr>
                          <m:t>12</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1"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𝒖</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𝑐𝑜𝑚𝑝𝑟𝑒𝑠𝑠</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905000"/>
                <a:ext cx="7620000" cy="4414593"/>
              </a:xfrm>
              <a:prstGeom prst="rect">
                <a:avLst/>
              </a:prstGeom>
              <a:blipFill>
                <a:blip r:embed="rId2"/>
                <a:stretch>
                  <a:fillRect l="-1667" t="-86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286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117</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187133393"/>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655449"/>
                <a:ext cx="7239000" cy="4795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𝐾𝑒𝑦𝑔𝑒𝑛</m:t>
                        </m:r>
                      </m:e>
                      <m:sub>
                        <m:r>
                          <a:rPr lang="en-US" b="0" i="1" smtClean="0">
                            <a:latin typeface="Cambria Math" panose="02040503050406030204" pitchFamily="18" charset="0"/>
                            <a:cs typeface="Calibri" panose="020F0502020204030204" pitchFamily="34" charset="0"/>
                            <a:sym typeface="Arial"/>
                          </a:rPr>
                          <m:t>𝐾𝐸𝑀</m:t>
                        </m:r>
                      </m:sub>
                    </m:sSub>
                  </m:oMath>
                </a14:m>
                <a:endParaRPr lang="en-US"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cs typeface="Calibri" panose="020F0502020204030204" pitchFamily="34" charset="0"/>
                                <a:sym typeface="Arial"/>
                              </a:rPr>
                              <m:t>2</m:t>
                            </m:r>
                          </m:sub>
                        </m:sSub>
                      </m:e>
                      <m:sup>
                        <m:r>
                          <a:rPr lang="en-US" sz="1800" i="1">
                            <a:solidFill>
                              <a:schemeClr val="tx1"/>
                            </a:solidFill>
                            <a:latin typeface="Cambria Math" panose="02040503050406030204" pitchFamily="18" charset="0"/>
                            <a:cs typeface="Calibri" panose="020F0502020204030204" pitchFamily="34" charset="0"/>
                            <a:sym typeface="Arial"/>
                          </a:rPr>
                          <m:t>256</m:t>
                        </m:r>
                      </m:sup>
                    </m:sSup>
                    <m:r>
                      <m:rPr>
                        <m:nor/>
                      </m:rPr>
                      <a:rPr lang="en-US" sz="1800" dirty="0">
                        <a:solidFill>
                          <a:schemeClr val="tx1"/>
                        </a:solidFill>
                        <a:latin typeface="Calibri" panose="020F0502020204030204" pitchFamily="34" charset="0"/>
                        <a:cs typeface="Calibri" panose="020F0502020204030204" pitchFamily="34" charset="0"/>
                        <a:sym typeface="Arial"/>
                      </a:rPr>
                      <m:t>  (</m:t>
                    </m:r>
                    <m:r>
                      <m:rPr>
                        <m:nor/>
                      </m:rPr>
                      <a:rPr lang="en-US" sz="1800" dirty="0">
                        <a:solidFill>
                          <a:schemeClr val="tx1"/>
                        </a:solidFill>
                        <a:latin typeface="Calibri" panose="020F0502020204030204" pitchFamily="34" charset="0"/>
                        <a:cs typeface="Calibri" panose="020F0502020204030204" pitchFamily="34" charset="0"/>
                        <a:sym typeface="Arial"/>
                      </a:rPr>
                      <m:t>random</m:t>
                    </m:r>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e>
                    </m:d>
                    <m:r>
                      <m:rPr>
                        <m:sty m:val="p"/>
                      </m:rPr>
                      <a:rPr lang="en-US" sz="1800">
                        <a:solidFill>
                          <a:schemeClr val="tx1"/>
                        </a:solidFill>
                        <a:latin typeface="Cambria Math" panose="02040503050406030204" pitchFamily="18" charset="0"/>
                        <a:cs typeface="Calibri" panose="020F0502020204030204" pitchFamily="34" charset="0"/>
                        <a:sym typeface="Arial"/>
                      </a:rPr>
                      <m:t>H</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sz="1800">
                        <a:solidFill>
                          <a:schemeClr val="tx1"/>
                        </a:solidFill>
                        <a:latin typeface="Cambria Math" panose="02040503050406030204" pitchFamily="18" charset="0"/>
                        <a:cs typeface="Calibri" panose="020F0502020204030204" pitchFamily="34" charset="0"/>
                        <a:sym typeface="Arial"/>
                      </a:rPr>
                      <m:t>||</m:t>
                    </m:r>
                    <m:r>
                      <m:rPr>
                        <m:sty m:val="p"/>
                      </m:rPr>
                      <a:rPr lang="en-US" sz="1800">
                        <a:solidFill>
                          <a:schemeClr val="tx1"/>
                        </a:solidFill>
                        <a:latin typeface="Cambria Math" panose="02040503050406030204" pitchFamily="18" charset="0"/>
                        <a:cs typeface="Calibri" panose="020F0502020204030204" pitchFamily="34" charset="0"/>
                        <a:sym typeface="Arial"/>
                      </a:rPr>
                      <m:t>z</m:t>
                    </m:r>
                    <m:r>
                      <a:rPr lang="en-US" sz="180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m:rPr>
                        <m:nor/>
                      </m:rPr>
                      <a:rPr lang="en-US" sz="1800" dirty="0">
                        <a:solidFill>
                          <a:schemeClr val="tx1"/>
                        </a:solidFill>
                        <a:latin typeface="Calibri" panose="020F0502020204030204" pitchFamily="34" charset="0"/>
                        <a:cs typeface="Calibri" panose="020F0502020204030204" pitchFamily="34" charset="0"/>
                        <a:sym typeface="Arial"/>
                      </a:rPr>
                      <m:t>return</m:t>
                    </m:r>
                    <m:r>
                      <m:rPr>
                        <m:nor/>
                      </m:rPr>
                      <a:rPr lang="en-US" sz="1800" dirty="0">
                        <a:solidFill>
                          <a:schemeClr val="tx1"/>
                        </a:solidFill>
                        <a:latin typeface="Calibri" panose="020F0502020204030204" pitchFamily="34"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return</a:t>
                </a:r>
                <a:r>
                  <a:rPr lang="en-US" sz="1800" dirty="0">
                    <a:solidFill>
                      <a:schemeClr val="tx1"/>
                    </a:solidFill>
                    <a:cs typeface="Calibri" panose="020F0502020204030204" pitchFamily="34" charset="0"/>
                    <a:sym typeface="Arial"/>
                  </a:rPr>
                  <a:t> </a:t>
                </a:r>
                <a14:m>
                  <m:oMath xmlns:m="http://schemas.openxmlformats.org/officeDocument/2006/math">
                    <m:d>
                      <m:dPr>
                        <m:ctrlPr>
                          <a:rPr lang="en-US" sz="180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655449"/>
                <a:ext cx="7239000" cy="4795593"/>
              </a:xfrm>
              <a:prstGeom prst="rect">
                <a:avLst/>
              </a:prstGeom>
              <a:blipFill>
                <a:blip r:embed="rId2"/>
                <a:stretch>
                  <a:fillRect l="-157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286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118</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46698775"/>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828799"/>
                <a:ext cx="7239000" cy="44196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𝑚</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𝐺</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𝑒𝑘</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𝐸𝑛𝑐</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828799"/>
                <a:ext cx="7239000" cy="4419601"/>
              </a:xfrm>
              <a:prstGeom prst="rect">
                <a:avLst/>
              </a:prstGeom>
              <a:blipFill>
                <a:blip r:embed="rId2"/>
                <a:stretch>
                  <a:fillRect l="-1748"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119</a:t>
            </a:fld>
            <a:endParaRPr lang="en-US"/>
          </a:p>
        </p:txBody>
      </p:sp>
    </p:spTree>
    <p:extLst>
      <p:ext uri="{BB962C8B-B14F-4D97-AF65-F5344CB8AC3E}">
        <p14:creationId xmlns:p14="http://schemas.microsoft.com/office/powerpoint/2010/main" val="86776498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5"/>
          <p:cNvSpPr>
            <a:spLocks noGrp="1"/>
          </p:cNvSpPr>
          <p:nvPr>
            <p:ph type="sldNum" sz="quarter" idx="12"/>
          </p:nvPr>
        </p:nvSpPr>
        <p:spPr>
          <a:noFill/>
        </p:spPr>
        <p:txBody>
          <a:bodyPr/>
          <a:lstStyle/>
          <a:p>
            <a:fld id="{5B98C046-DECD-4126-8B31-556989C2D63A}" type="slidenum">
              <a:rPr lang="en-US" smtClean="0"/>
              <a:pPr/>
              <a:t>12</a:t>
            </a:fld>
            <a:endParaRPr lang="en-US"/>
          </a:p>
        </p:txBody>
      </p:sp>
      <p:sp>
        <p:nvSpPr>
          <p:cNvPr id="100356" name="Rectangle 2"/>
          <p:cNvSpPr>
            <a:spLocks noGrp="1" noChangeArrowheads="1"/>
          </p:cNvSpPr>
          <p:nvPr>
            <p:ph type="title"/>
          </p:nvPr>
        </p:nvSpPr>
        <p:spPr>
          <a:xfrm>
            <a:off x="685800" y="0"/>
            <a:ext cx="7772400" cy="685800"/>
          </a:xfrm>
        </p:spPr>
        <p:txBody>
          <a:bodyPr/>
          <a:lstStyle/>
          <a:p>
            <a:r>
              <a:rPr lang="en-US" sz="3600" dirty="0"/>
              <a:t>Multiples in Elliptic Curves 1</a:t>
            </a:r>
          </a:p>
        </p:txBody>
      </p:sp>
      <p:sp>
        <p:nvSpPr>
          <p:cNvPr id="100357" name="Rectangle 3"/>
          <p:cNvSpPr>
            <a:spLocks noGrp="1" noChangeArrowheads="1"/>
          </p:cNvSpPr>
          <p:nvPr>
            <p:ph type="body" idx="1"/>
          </p:nvPr>
        </p:nvSpPr>
        <p:spPr>
          <a:xfrm>
            <a:off x="152400" y="1400175"/>
            <a:ext cx="7848600" cy="3857625"/>
          </a:xfrm>
        </p:spPr>
        <p:txBody>
          <a:bodyPr/>
          <a:lstStyle/>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P+P (or 2P) is defined in terms of the tangent to the cubic at 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tangent to P and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reflect the point in y at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which it intercepts the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curve (R) to obtain 2P.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 can be added to itself </a:t>
            </a:r>
          </a:p>
          <a:p>
            <a:pPr>
              <a:spcBef>
                <a:spcPts val="200"/>
              </a:spcBef>
              <a:buFontTx/>
              <a:buNone/>
            </a:pPr>
            <a:r>
              <a:rPr lang="en-US" altLang="ko-KR" sz="2000" dirty="0">
                <a:latin typeface="Calibri" panose="020F0502020204030204" pitchFamily="34" charset="0"/>
                <a:ea typeface="Gulim" pitchFamily="34" charset="-127"/>
                <a:cs typeface="Calibri" panose="020F0502020204030204" pitchFamily="34" charset="0"/>
              </a:rPr>
              <a:t>    k times resulting in a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point Q = </a:t>
            </a:r>
            <a:r>
              <a:rPr lang="en-US" altLang="ko-KR" sz="2000" dirty="0" err="1">
                <a:latin typeface="Calibri" panose="020F0502020204030204" pitchFamily="34" charset="0"/>
                <a:ea typeface="Gulim" pitchFamily="34" charset="-127"/>
                <a:cs typeface="Calibri" panose="020F0502020204030204" pitchFamily="34" charset="0"/>
              </a:rPr>
              <a:t>kP</a:t>
            </a:r>
            <a:r>
              <a:rPr lang="en-US" altLang="ko-KR" sz="2000" dirty="0">
                <a:latin typeface="Calibri" panose="020F0502020204030204" pitchFamily="34" charset="0"/>
                <a:ea typeface="Gulim" pitchFamily="34" charset="-127"/>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grpSp>
        <p:nvGrpSpPr>
          <p:cNvPr id="2" name="Group 4"/>
          <p:cNvGrpSpPr>
            <a:grpSpLocks/>
          </p:cNvGrpSpPr>
          <p:nvPr/>
        </p:nvGrpSpPr>
        <p:grpSpPr bwMode="auto">
          <a:xfrm>
            <a:off x="3980286" y="2033588"/>
            <a:ext cx="5057775" cy="4124325"/>
            <a:chOff x="2214" y="1602"/>
            <a:chExt cx="3468" cy="2598"/>
          </a:xfrm>
        </p:grpSpPr>
        <p:sp>
          <p:nvSpPr>
            <p:cNvPr id="100371" name="Rectangle 5"/>
            <p:cNvSpPr>
              <a:spLocks noChangeArrowheads="1"/>
            </p:cNvSpPr>
            <p:nvPr/>
          </p:nvSpPr>
          <p:spPr bwMode="auto">
            <a:xfrm>
              <a:off x="2220" y="1602"/>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72" name="Line 6"/>
            <p:cNvSpPr>
              <a:spLocks noChangeShapeType="1"/>
            </p:cNvSpPr>
            <p:nvPr/>
          </p:nvSpPr>
          <p:spPr bwMode="auto">
            <a:xfrm>
              <a:off x="3948" y="1608"/>
              <a:ext cx="0" cy="2586"/>
            </a:xfrm>
            <a:prstGeom prst="line">
              <a:avLst/>
            </a:prstGeom>
            <a:noFill/>
            <a:ln w="19050">
              <a:solidFill>
                <a:schemeClr val="tx1"/>
              </a:solidFill>
              <a:round/>
              <a:headEnd/>
              <a:tailEnd/>
            </a:ln>
          </p:spPr>
          <p:txBody>
            <a:bodyPr/>
            <a:lstStyle/>
            <a:p>
              <a:endParaRPr lang="en-US"/>
            </a:p>
          </p:txBody>
        </p:sp>
        <p:sp>
          <p:nvSpPr>
            <p:cNvPr id="100373" name="Line 7"/>
            <p:cNvSpPr>
              <a:spLocks noChangeShapeType="1"/>
            </p:cNvSpPr>
            <p:nvPr/>
          </p:nvSpPr>
          <p:spPr bwMode="auto">
            <a:xfrm>
              <a:off x="2220" y="2904"/>
              <a:ext cx="3450" cy="0"/>
            </a:xfrm>
            <a:prstGeom prst="line">
              <a:avLst/>
            </a:prstGeom>
            <a:noFill/>
            <a:ln w="19050">
              <a:solidFill>
                <a:schemeClr val="tx1"/>
              </a:solidFill>
              <a:round/>
              <a:headEnd/>
              <a:tailEnd/>
            </a:ln>
          </p:spPr>
          <p:txBody>
            <a:bodyPr/>
            <a:lstStyle/>
            <a:p>
              <a:endParaRPr lang="en-US"/>
            </a:p>
          </p:txBody>
        </p:sp>
        <p:sp>
          <p:nvSpPr>
            <p:cNvPr id="100374" name="Oval 8"/>
            <p:cNvSpPr>
              <a:spLocks noChangeArrowheads="1"/>
            </p:cNvSpPr>
            <p:nvPr/>
          </p:nvSpPr>
          <p:spPr bwMode="auto">
            <a:xfrm>
              <a:off x="3318" y="2610"/>
              <a:ext cx="606" cy="462"/>
            </a:xfrm>
            <a:prstGeom prst="ellipse">
              <a:avLst/>
            </a:prstGeom>
            <a:noFill/>
            <a:ln w="28575">
              <a:solidFill>
                <a:schemeClr val="accent2"/>
              </a:solidFill>
              <a:round/>
              <a:headEnd/>
              <a:tailEnd/>
            </a:ln>
          </p:spPr>
          <p:txBody>
            <a:bodyPr wrap="none" anchor="ctr"/>
            <a:lstStyle/>
            <a:p>
              <a:endParaRPr lang="en-US"/>
            </a:p>
          </p:txBody>
        </p:sp>
        <p:sp>
          <p:nvSpPr>
            <p:cNvPr id="100375" name="Freeform 9"/>
            <p:cNvSpPr>
              <a:spLocks/>
            </p:cNvSpPr>
            <p:nvPr/>
          </p:nvSpPr>
          <p:spPr bwMode="auto">
            <a:xfrm>
              <a:off x="4469" y="1884"/>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100376" name="Rectangle 10"/>
            <p:cNvSpPr>
              <a:spLocks noChangeArrowheads="1"/>
            </p:cNvSpPr>
            <p:nvPr/>
          </p:nvSpPr>
          <p:spPr bwMode="auto">
            <a:xfrm>
              <a:off x="2220"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77" name="Rectangle 11"/>
            <p:cNvSpPr>
              <a:spLocks noChangeArrowheads="1"/>
            </p:cNvSpPr>
            <p:nvPr/>
          </p:nvSpPr>
          <p:spPr bwMode="auto">
            <a:xfrm rot="-5400000">
              <a:off x="3732" y="96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8" name="Rectangle 12"/>
            <p:cNvSpPr>
              <a:spLocks noChangeArrowheads="1"/>
            </p:cNvSpPr>
            <p:nvPr/>
          </p:nvSpPr>
          <p:spPr bwMode="auto">
            <a:xfrm rot="-5400000">
              <a:off x="3732" y="139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9" name="Rectangle 13"/>
            <p:cNvSpPr>
              <a:spLocks noChangeArrowheads="1"/>
            </p:cNvSpPr>
            <p:nvPr/>
          </p:nvSpPr>
          <p:spPr bwMode="auto">
            <a:xfrm rot="-5400000">
              <a:off x="3732" y="182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0" name="Rectangle 14"/>
            <p:cNvSpPr>
              <a:spLocks noChangeArrowheads="1"/>
            </p:cNvSpPr>
            <p:nvPr/>
          </p:nvSpPr>
          <p:spPr bwMode="auto">
            <a:xfrm rot="-5400000">
              <a:off x="3732" y="2256"/>
              <a:ext cx="432" cy="3456"/>
            </a:xfrm>
            <a:prstGeom prst="rect">
              <a:avLst/>
            </a:prstGeom>
            <a:noFill/>
            <a:ln w="9525">
              <a:solidFill>
                <a:schemeClr val="tx1"/>
              </a:solidFill>
              <a:prstDash val="dash"/>
              <a:miter lim="800000"/>
              <a:headEnd/>
              <a:tailEnd/>
            </a:ln>
          </p:spPr>
          <p:txBody>
            <a:bodyPr wrap="none" anchor="ctr"/>
            <a:lstStyle/>
            <a:p>
              <a:pPr marL="342900" indent="-342900" algn="ctr"/>
              <a:endParaRPr lang="en-US"/>
            </a:p>
          </p:txBody>
        </p:sp>
        <p:sp>
          <p:nvSpPr>
            <p:cNvPr id="100381" name="Rectangle 15"/>
            <p:cNvSpPr>
              <a:spLocks noChangeArrowheads="1"/>
            </p:cNvSpPr>
            <p:nvPr/>
          </p:nvSpPr>
          <p:spPr bwMode="auto">
            <a:xfrm rot="-5400000">
              <a:off x="3732" y="52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2" name="Rectangle 16"/>
            <p:cNvSpPr>
              <a:spLocks noChangeArrowheads="1"/>
            </p:cNvSpPr>
            <p:nvPr/>
          </p:nvSpPr>
          <p:spPr bwMode="auto">
            <a:xfrm rot="-5400000">
              <a:off x="3732" y="9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3" name="Rectangle 17"/>
            <p:cNvSpPr>
              <a:spLocks noChangeArrowheads="1"/>
            </p:cNvSpPr>
            <p:nvPr/>
          </p:nvSpPr>
          <p:spPr bwMode="auto">
            <a:xfrm>
              <a:off x="3084"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84" name="Line 18"/>
            <p:cNvSpPr>
              <a:spLocks noChangeShapeType="1"/>
            </p:cNvSpPr>
            <p:nvPr/>
          </p:nvSpPr>
          <p:spPr bwMode="auto">
            <a:xfrm>
              <a:off x="2652" y="1608"/>
              <a:ext cx="0" cy="2580"/>
            </a:xfrm>
            <a:prstGeom prst="line">
              <a:avLst/>
            </a:prstGeom>
            <a:noFill/>
            <a:ln w="9525">
              <a:solidFill>
                <a:schemeClr val="tx1"/>
              </a:solidFill>
              <a:prstDash val="dash"/>
              <a:round/>
              <a:headEnd/>
              <a:tailEnd/>
            </a:ln>
          </p:spPr>
          <p:txBody>
            <a:bodyPr/>
            <a:lstStyle/>
            <a:p>
              <a:endParaRPr lang="en-US"/>
            </a:p>
          </p:txBody>
        </p:sp>
        <p:sp>
          <p:nvSpPr>
            <p:cNvPr id="100385" name="Line 19"/>
            <p:cNvSpPr>
              <a:spLocks noChangeShapeType="1"/>
            </p:cNvSpPr>
            <p:nvPr/>
          </p:nvSpPr>
          <p:spPr bwMode="auto">
            <a:xfrm>
              <a:off x="3084" y="1608"/>
              <a:ext cx="0" cy="2592"/>
            </a:xfrm>
            <a:prstGeom prst="line">
              <a:avLst/>
            </a:prstGeom>
            <a:noFill/>
            <a:ln w="9525">
              <a:solidFill>
                <a:schemeClr val="tx1"/>
              </a:solidFill>
              <a:prstDash val="dash"/>
              <a:round/>
              <a:headEnd/>
              <a:tailEnd/>
            </a:ln>
          </p:spPr>
          <p:txBody>
            <a:bodyPr/>
            <a:lstStyle/>
            <a:p>
              <a:endParaRPr lang="en-US"/>
            </a:p>
          </p:txBody>
        </p:sp>
        <p:sp>
          <p:nvSpPr>
            <p:cNvPr id="100386" name="Line 20"/>
            <p:cNvSpPr>
              <a:spLocks noChangeShapeType="1"/>
            </p:cNvSpPr>
            <p:nvPr/>
          </p:nvSpPr>
          <p:spPr bwMode="auto">
            <a:xfrm>
              <a:off x="3516" y="1608"/>
              <a:ext cx="0" cy="2592"/>
            </a:xfrm>
            <a:prstGeom prst="line">
              <a:avLst/>
            </a:prstGeom>
            <a:noFill/>
            <a:ln w="9525">
              <a:solidFill>
                <a:schemeClr val="tx1"/>
              </a:solidFill>
              <a:prstDash val="dash"/>
              <a:round/>
              <a:headEnd/>
              <a:tailEnd/>
            </a:ln>
          </p:spPr>
          <p:txBody>
            <a:bodyPr/>
            <a:lstStyle/>
            <a:p>
              <a:endParaRPr lang="en-US"/>
            </a:p>
          </p:txBody>
        </p:sp>
        <p:sp>
          <p:nvSpPr>
            <p:cNvPr id="100387" name="Line 21"/>
            <p:cNvSpPr>
              <a:spLocks noChangeShapeType="1"/>
            </p:cNvSpPr>
            <p:nvPr/>
          </p:nvSpPr>
          <p:spPr bwMode="auto">
            <a:xfrm>
              <a:off x="4380" y="1608"/>
              <a:ext cx="0" cy="2592"/>
            </a:xfrm>
            <a:prstGeom prst="line">
              <a:avLst/>
            </a:prstGeom>
            <a:noFill/>
            <a:ln w="9525">
              <a:solidFill>
                <a:schemeClr val="tx1"/>
              </a:solidFill>
              <a:prstDash val="dash"/>
              <a:round/>
              <a:headEnd/>
              <a:tailEnd/>
            </a:ln>
          </p:spPr>
          <p:txBody>
            <a:bodyPr/>
            <a:lstStyle/>
            <a:p>
              <a:endParaRPr lang="en-US"/>
            </a:p>
          </p:txBody>
        </p:sp>
        <p:sp>
          <p:nvSpPr>
            <p:cNvPr id="100388" name="Line 22"/>
            <p:cNvSpPr>
              <a:spLocks noChangeShapeType="1"/>
            </p:cNvSpPr>
            <p:nvPr/>
          </p:nvSpPr>
          <p:spPr bwMode="auto">
            <a:xfrm>
              <a:off x="4812" y="1608"/>
              <a:ext cx="0" cy="2592"/>
            </a:xfrm>
            <a:prstGeom prst="line">
              <a:avLst/>
            </a:prstGeom>
            <a:noFill/>
            <a:ln w="9525">
              <a:solidFill>
                <a:schemeClr val="tx1"/>
              </a:solidFill>
              <a:prstDash val="dash"/>
              <a:round/>
              <a:headEnd/>
              <a:tailEnd/>
            </a:ln>
          </p:spPr>
          <p:txBody>
            <a:bodyPr/>
            <a:lstStyle/>
            <a:p>
              <a:endParaRPr lang="en-US"/>
            </a:p>
          </p:txBody>
        </p:sp>
        <p:sp>
          <p:nvSpPr>
            <p:cNvPr id="100389" name="Line 23"/>
            <p:cNvSpPr>
              <a:spLocks noChangeShapeType="1"/>
            </p:cNvSpPr>
            <p:nvPr/>
          </p:nvSpPr>
          <p:spPr bwMode="auto">
            <a:xfrm>
              <a:off x="5244" y="1608"/>
              <a:ext cx="0" cy="2592"/>
            </a:xfrm>
            <a:prstGeom prst="line">
              <a:avLst/>
            </a:prstGeom>
            <a:noFill/>
            <a:ln w="9525">
              <a:solidFill>
                <a:schemeClr val="tx1"/>
              </a:solidFill>
              <a:prstDash val="dash"/>
              <a:round/>
              <a:headEnd/>
              <a:tailEnd/>
            </a:ln>
          </p:spPr>
          <p:txBody>
            <a:bodyPr/>
            <a:lstStyle/>
            <a:p>
              <a:endParaRPr lang="en-US"/>
            </a:p>
          </p:txBody>
        </p:sp>
        <p:sp>
          <p:nvSpPr>
            <p:cNvPr id="100390" name="Line 24"/>
            <p:cNvSpPr>
              <a:spLocks noChangeShapeType="1"/>
            </p:cNvSpPr>
            <p:nvPr/>
          </p:nvSpPr>
          <p:spPr bwMode="auto">
            <a:xfrm>
              <a:off x="2220" y="3126"/>
              <a:ext cx="3456" cy="0"/>
            </a:xfrm>
            <a:prstGeom prst="line">
              <a:avLst/>
            </a:prstGeom>
            <a:noFill/>
            <a:ln w="9525">
              <a:solidFill>
                <a:schemeClr val="tx1"/>
              </a:solidFill>
              <a:prstDash val="dash"/>
              <a:round/>
              <a:headEnd/>
              <a:tailEnd/>
            </a:ln>
          </p:spPr>
          <p:txBody>
            <a:bodyPr/>
            <a:lstStyle/>
            <a:p>
              <a:endParaRPr lang="en-US"/>
            </a:p>
          </p:txBody>
        </p:sp>
        <p:sp>
          <p:nvSpPr>
            <p:cNvPr id="100391" name="Line 25"/>
            <p:cNvSpPr>
              <a:spLocks noChangeShapeType="1"/>
            </p:cNvSpPr>
            <p:nvPr/>
          </p:nvSpPr>
          <p:spPr bwMode="auto">
            <a:xfrm>
              <a:off x="2214" y="3564"/>
              <a:ext cx="3468" cy="0"/>
            </a:xfrm>
            <a:prstGeom prst="line">
              <a:avLst/>
            </a:prstGeom>
            <a:noFill/>
            <a:ln w="9525">
              <a:solidFill>
                <a:schemeClr val="tx1"/>
              </a:solidFill>
              <a:prstDash val="dash"/>
              <a:round/>
              <a:headEnd/>
              <a:tailEnd/>
            </a:ln>
          </p:spPr>
          <p:txBody>
            <a:bodyPr/>
            <a:lstStyle/>
            <a:p>
              <a:endParaRPr lang="en-US"/>
            </a:p>
          </p:txBody>
        </p:sp>
        <p:sp>
          <p:nvSpPr>
            <p:cNvPr id="100392" name="Line 26"/>
            <p:cNvSpPr>
              <a:spLocks noChangeShapeType="1"/>
            </p:cNvSpPr>
            <p:nvPr/>
          </p:nvSpPr>
          <p:spPr bwMode="auto">
            <a:xfrm>
              <a:off x="2214" y="3984"/>
              <a:ext cx="3468" cy="0"/>
            </a:xfrm>
            <a:prstGeom prst="line">
              <a:avLst/>
            </a:prstGeom>
            <a:noFill/>
            <a:ln w="9525">
              <a:solidFill>
                <a:schemeClr val="tx1"/>
              </a:solidFill>
              <a:prstDash val="dash"/>
              <a:round/>
              <a:headEnd/>
              <a:tailEnd/>
            </a:ln>
          </p:spPr>
          <p:txBody>
            <a:bodyPr/>
            <a:lstStyle/>
            <a:p>
              <a:endParaRPr lang="en-US"/>
            </a:p>
          </p:txBody>
        </p:sp>
        <p:sp>
          <p:nvSpPr>
            <p:cNvPr id="100393" name="Line 27"/>
            <p:cNvSpPr>
              <a:spLocks noChangeShapeType="1"/>
            </p:cNvSpPr>
            <p:nvPr/>
          </p:nvSpPr>
          <p:spPr bwMode="auto">
            <a:xfrm>
              <a:off x="2220" y="2682"/>
              <a:ext cx="3456" cy="0"/>
            </a:xfrm>
            <a:prstGeom prst="line">
              <a:avLst/>
            </a:prstGeom>
            <a:noFill/>
            <a:ln w="9525">
              <a:solidFill>
                <a:schemeClr val="tx1"/>
              </a:solidFill>
              <a:prstDash val="dash"/>
              <a:round/>
              <a:headEnd/>
              <a:tailEnd/>
            </a:ln>
          </p:spPr>
          <p:txBody>
            <a:bodyPr/>
            <a:lstStyle/>
            <a:p>
              <a:endParaRPr lang="en-US"/>
            </a:p>
          </p:txBody>
        </p:sp>
        <p:sp>
          <p:nvSpPr>
            <p:cNvPr id="100394" name="Line 28"/>
            <p:cNvSpPr>
              <a:spLocks noChangeShapeType="1"/>
            </p:cNvSpPr>
            <p:nvPr/>
          </p:nvSpPr>
          <p:spPr bwMode="auto">
            <a:xfrm>
              <a:off x="2226" y="2256"/>
              <a:ext cx="3456" cy="0"/>
            </a:xfrm>
            <a:prstGeom prst="line">
              <a:avLst/>
            </a:prstGeom>
            <a:noFill/>
            <a:ln w="9525">
              <a:solidFill>
                <a:schemeClr val="tx1"/>
              </a:solidFill>
              <a:prstDash val="dash"/>
              <a:round/>
              <a:headEnd/>
              <a:tailEnd/>
            </a:ln>
          </p:spPr>
          <p:txBody>
            <a:bodyPr/>
            <a:lstStyle/>
            <a:p>
              <a:endParaRPr lang="en-US"/>
            </a:p>
          </p:txBody>
        </p:sp>
        <p:sp>
          <p:nvSpPr>
            <p:cNvPr id="100395" name="Line 29"/>
            <p:cNvSpPr>
              <a:spLocks noChangeShapeType="1"/>
            </p:cNvSpPr>
            <p:nvPr/>
          </p:nvSpPr>
          <p:spPr bwMode="auto">
            <a:xfrm>
              <a:off x="2214" y="1824"/>
              <a:ext cx="3462" cy="0"/>
            </a:xfrm>
            <a:prstGeom prst="line">
              <a:avLst/>
            </a:prstGeom>
            <a:noFill/>
            <a:ln w="9525">
              <a:solidFill>
                <a:schemeClr val="tx1"/>
              </a:solidFill>
              <a:prstDash val="dash"/>
              <a:round/>
              <a:headEnd/>
              <a:tailEnd/>
            </a:ln>
          </p:spPr>
          <p:txBody>
            <a:bodyPr/>
            <a:lstStyle/>
            <a:p>
              <a:endParaRPr lang="en-US"/>
            </a:p>
          </p:txBody>
        </p:sp>
        <p:sp>
          <p:nvSpPr>
            <p:cNvPr id="100396" name="Line 30"/>
            <p:cNvSpPr>
              <a:spLocks noChangeShapeType="1"/>
            </p:cNvSpPr>
            <p:nvPr/>
          </p:nvSpPr>
          <p:spPr bwMode="auto">
            <a:xfrm flipV="1">
              <a:off x="3714" y="1608"/>
              <a:ext cx="0" cy="2586"/>
            </a:xfrm>
            <a:prstGeom prst="line">
              <a:avLst/>
            </a:prstGeom>
            <a:noFill/>
            <a:ln w="9525">
              <a:solidFill>
                <a:schemeClr val="tx1"/>
              </a:solidFill>
              <a:prstDash val="dash"/>
              <a:round/>
              <a:headEnd/>
              <a:tailEnd/>
            </a:ln>
          </p:spPr>
          <p:txBody>
            <a:bodyPr/>
            <a:lstStyle/>
            <a:p>
              <a:endParaRPr lang="en-US"/>
            </a:p>
          </p:txBody>
        </p:sp>
        <p:sp>
          <p:nvSpPr>
            <p:cNvPr id="100397" name="Line 31"/>
            <p:cNvSpPr>
              <a:spLocks noChangeShapeType="1"/>
            </p:cNvSpPr>
            <p:nvPr/>
          </p:nvSpPr>
          <p:spPr bwMode="auto">
            <a:xfrm flipV="1">
              <a:off x="3288" y="1608"/>
              <a:ext cx="0" cy="2592"/>
            </a:xfrm>
            <a:prstGeom prst="line">
              <a:avLst/>
            </a:prstGeom>
            <a:noFill/>
            <a:ln w="9525">
              <a:solidFill>
                <a:schemeClr val="tx1"/>
              </a:solidFill>
              <a:prstDash val="dash"/>
              <a:round/>
              <a:headEnd/>
              <a:tailEnd/>
            </a:ln>
          </p:spPr>
          <p:txBody>
            <a:bodyPr/>
            <a:lstStyle/>
            <a:p>
              <a:endParaRPr lang="en-US"/>
            </a:p>
          </p:txBody>
        </p:sp>
        <p:sp>
          <p:nvSpPr>
            <p:cNvPr id="100398" name="Line 32"/>
            <p:cNvSpPr>
              <a:spLocks noChangeShapeType="1"/>
            </p:cNvSpPr>
            <p:nvPr/>
          </p:nvSpPr>
          <p:spPr bwMode="auto">
            <a:xfrm flipV="1">
              <a:off x="2862" y="1602"/>
              <a:ext cx="0" cy="2598"/>
            </a:xfrm>
            <a:prstGeom prst="line">
              <a:avLst/>
            </a:prstGeom>
            <a:noFill/>
            <a:ln w="9525">
              <a:solidFill>
                <a:schemeClr val="tx1"/>
              </a:solidFill>
              <a:prstDash val="dash"/>
              <a:round/>
              <a:headEnd/>
              <a:tailEnd/>
            </a:ln>
          </p:spPr>
          <p:txBody>
            <a:bodyPr/>
            <a:lstStyle/>
            <a:p>
              <a:endParaRPr lang="en-US"/>
            </a:p>
          </p:txBody>
        </p:sp>
        <p:sp>
          <p:nvSpPr>
            <p:cNvPr id="100399" name="Line 33"/>
            <p:cNvSpPr>
              <a:spLocks noChangeShapeType="1"/>
            </p:cNvSpPr>
            <p:nvPr/>
          </p:nvSpPr>
          <p:spPr bwMode="auto">
            <a:xfrm flipV="1">
              <a:off x="2430" y="1608"/>
              <a:ext cx="0" cy="2592"/>
            </a:xfrm>
            <a:prstGeom prst="line">
              <a:avLst/>
            </a:prstGeom>
            <a:noFill/>
            <a:ln w="9525">
              <a:solidFill>
                <a:schemeClr val="tx1"/>
              </a:solidFill>
              <a:prstDash val="dash"/>
              <a:round/>
              <a:headEnd/>
              <a:tailEnd/>
            </a:ln>
          </p:spPr>
          <p:txBody>
            <a:bodyPr/>
            <a:lstStyle/>
            <a:p>
              <a:endParaRPr lang="en-US"/>
            </a:p>
          </p:txBody>
        </p:sp>
        <p:sp>
          <p:nvSpPr>
            <p:cNvPr id="100400" name="Line 34"/>
            <p:cNvSpPr>
              <a:spLocks noChangeShapeType="1"/>
            </p:cNvSpPr>
            <p:nvPr/>
          </p:nvSpPr>
          <p:spPr bwMode="auto">
            <a:xfrm flipV="1">
              <a:off x="4158" y="1608"/>
              <a:ext cx="0" cy="2592"/>
            </a:xfrm>
            <a:prstGeom prst="line">
              <a:avLst/>
            </a:prstGeom>
            <a:noFill/>
            <a:ln w="9525">
              <a:solidFill>
                <a:schemeClr val="tx1"/>
              </a:solidFill>
              <a:prstDash val="dash"/>
              <a:round/>
              <a:headEnd/>
              <a:tailEnd/>
            </a:ln>
          </p:spPr>
          <p:txBody>
            <a:bodyPr/>
            <a:lstStyle/>
            <a:p>
              <a:endParaRPr lang="en-US"/>
            </a:p>
          </p:txBody>
        </p:sp>
        <p:sp>
          <p:nvSpPr>
            <p:cNvPr id="100401" name="Line 35"/>
            <p:cNvSpPr>
              <a:spLocks noChangeShapeType="1"/>
            </p:cNvSpPr>
            <p:nvPr/>
          </p:nvSpPr>
          <p:spPr bwMode="auto">
            <a:xfrm flipV="1">
              <a:off x="4590" y="1608"/>
              <a:ext cx="0" cy="2586"/>
            </a:xfrm>
            <a:prstGeom prst="line">
              <a:avLst/>
            </a:prstGeom>
            <a:noFill/>
            <a:ln w="9525">
              <a:solidFill>
                <a:schemeClr val="tx1"/>
              </a:solidFill>
              <a:prstDash val="dash"/>
              <a:round/>
              <a:headEnd/>
              <a:tailEnd/>
            </a:ln>
          </p:spPr>
          <p:txBody>
            <a:bodyPr/>
            <a:lstStyle/>
            <a:p>
              <a:endParaRPr lang="en-US"/>
            </a:p>
          </p:txBody>
        </p:sp>
        <p:sp>
          <p:nvSpPr>
            <p:cNvPr id="100402" name="Line 36"/>
            <p:cNvSpPr>
              <a:spLocks noChangeShapeType="1"/>
            </p:cNvSpPr>
            <p:nvPr/>
          </p:nvSpPr>
          <p:spPr bwMode="auto">
            <a:xfrm flipV="1">
              <a:off x="5034" y="1602"/>
              <a:ext cx="0" cy="2598"/>
            </a:xfrm>
            <a:prstGeom prst="line">
              <a:avLst/>
            </a:prstGeom>
            <a:noFill/>
            <a:ln w="9525">
              <a:solidFill>
                <a:schemeClr val="tx1"/>
              </a:solidFill>
              <a:prstDash val="dash"/>
              <a:round/>
              <a:headEnd/>
              <a:tailEnd/>
            </a:ln>
          </p:spPr>
          <p:txBody>
            <a:bodyPr/>
            <a:lstStyle/>
            <a:p>
              <a:endParaRPr lang="en-US"/>
            </a:p>
          </p:txBody>
        </p:sp>
        <p:sp>
          <p:nvSpPr>
            <p:cNvPr id="100403" name="Line 37"/>
            <p:cNvSpPr>
              <a:spLocks noChangeShapeType="1"/>
            </p:cNvSpPr>
            <p:nvPr/>
          </p:nvSpPr>
          <p:spPr bwMode="auto">
            <a:xfrm flipV="1">
              <a:off x="5466" y="1602"/>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428503" y="4218380"/>
            <a:ext cx="336550" cy="584200"/>
            <a:chOff x="3350" y="3012"/>
            <a:chExt cx="212" cy="368"/>
          </a:xfrm>
        </p:grpSpPr>
        <p:sp>
          <p:nvSpPr>
            <p:cNvPr id="100369" name="Text Box 39"/>
            <p:cNvSpPr txBox="1">
              <a:spLocks noChangeArrowheads="1"/>
            </p:cNvSpPr>
            <p:nvPr/>
          </p:nvSpPr>
          <p:spPr bwMode="auto">
            <a:xfrm>
              <a:off x="3350" y="3149"/>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dirty="0"/>
                <a:t>P</a:t>
              </a:r>
            </a:p>
          </p:txBody>
        </p:sp>
        <p:sp>
          <p:nvSpPr>
            <p:cNvPr id="100370" name="Oval 40"/>
            <p:cNvSpPr>
              <a:spLocks noChangeArrowheads="1"/>
            </p:cNvSpPr>
            <p:nvPr/>
          </p:nvSpPr>
          <p:spPr bwMode="auto">
            <a:xfrm>
              <a:off x="3506" y="3012"/>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7666038" y="2781301"/>
            <a:ext cx="1368425" cy="2628900"/>
            <a:chOff x="4829" y="2082"/>
            <a:chExt cx="862" cy="1656"/>
          </a:xfrm>
        </p:grpSpPr>
        <p:sp>
          <p:nvSpPr>
            <p:cNvPr id="100366" name="Oval 42"/>
            <p:cNvSpPr>
              <a:spLocks noChangeArrowheads="1"/>
            </p:cNvSpPr>
            <p:nvPr/>
          </p:nvSpPr>
          <p:spPr bwMode="auto">
            <a:xfrm>
              <a:off x="4829" y="2086"/>
              <a:ext cx="67" cy="6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7" name="Line 43"/>
            <p:cNvSpPr>
              <a:spLocks noChangeShapeType="1"/>
            </p:cNvSpPr>
            <p:nvPr/>
          </p:nvSpPr>
          <p:spPr bwMode="auto">
            <a:xfrm>
              <a:off x="4848" y="2082"/>
              <a:ext cx="0" cy="1656"/>
            </a:xfrm>
            <a:prstGeom prst="line">
              <a:avLst/>
            </a:prstGeom>
            <a:noFill/>
            <a:ln w="19050">
              <a:solidFill>
                <a:srgbClr val="FF9900"/>
              </a:solidFill>
              <a:round/>
              <a:headEnd/>
              <a:tailEnd/>
            </a:ln>
          </p:spPr>
          <p:txBody>
            <a:bodyPr/>
            <a:lstStyle/>
            <a:p>
              <a:endParaRPr lang="en-US"/>
            </a:p>
          </p:txBody>
        </p:sp>
        <p:sp>
          <p:nvSpPr>
            <p:cNvPr id="100368" name="Text Box 44"/>
            <p:cNvSpPr txBox="1">
              <a:spLocks noChangeArrowheads="1"/>
            </p:cNvSpPr>
            <p:nvPr/>
          </p:nvSpPr>
          <p:spPr bwMode="auto">
            <a:xfrm>
              <a:off x="4896" y="2154"/>
              <a:ext cx="795" cy="252"/>
            </a:xfrm>
            <a:prstGeom prst="rect">
              <a:avLst/>
            </a:prstGeom>
            <a:noFill/>
            <a:ln w="9525">
              <a:noFill/>
              <a:miter lim="800000"/>
              <a:headEnd/>
              <a:tailEnd/>
            </a:ln>
          </p:spPr>
          <p:txBody>
            <a:bodyPr wrap="none">
              <a:spAutoFit/>
            </a:bodyPr>
            <a:lstStyle/>
            <a:p>
              <a:pPr eaLnBrk="1" hangingPunct="1">
                <a:spcBef>
                  <a:spcPct val="0"/>
                </a:spcBef>
              </a:pPr>
              <a:r>
                <a:rPr kumimoji="0" lang="en-US" sz="2000" dirty="0"/>
                <a:t>P+P= 2P</a:t>
              </a:r>
            </a:p>
          </p:txBody>
        </p:sp>
      </p:grpSp>
      <p:grpSp>
        <p:nvGrpSpPr>
          <p:cNvPr id="5" name="Group 45"/>
          <p:cNvGrpSpPr>
            <a:grpSpLocks/>
          </p:cNvGrpSpPr>
          <p:nvPr/>
        </p:nvGrpSpPr>
        <p:grpSpPr bwMode="auto">
          <a:xfrm>
            <a:off x="5675321" y="4250742"/>
            <a:ext cx="2057400" cy="1165225"/>
            <a:chOff x="3600" y="3060"/>
            <a:chExt cx="1296" cy="734"/>
          </a:xfrm>
        </p:grpSpPr>
        <p:sp>
          <p:nvSpPr>
            <p:cNvPr id="100364" name="Oval 46"/>
            <p:cNvSpPr>
              <a:spLocks noChangeArrowheads="1"/>
            </p:cNvSpPr>
            <p:nvPr/>
          </p:nvSpPr>
          <p:spPr bwMode="auto">
            <a:xfrm>
              <a:off x="4840" y="3738"/>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5" name="Line 47"/>
            <p:cNvSpPr>
              <a:spLocks noChangeShapeType="1"/>
            </p:cNvSpPr>
            <p:nvPr/>
          </p:nvSpPr>
          <p:spPr bwMode="auto">
            <a:xfrm flipH="1" flipV="1">
              <a:off x="3600" y="3060"/>
              <a:ext cx="1248" cy="696"/>
            </a:xfrm>
            <a:prstGeom prst="line">
              <a:avLst/>
            </a:prstGeom>
            <a:noFill/>
            <a:ln w="19050">
              <a:solidFill>
                <a:srgbClr val="FF9900"/>
              </a:solidFill>
              <a:round/>
              <a:headEnd/>
              <a:tailEnd/>
            </a:ln>
          </p:spPr>
          <p:txBody>
            <a:bodyPr/>
            <a:lstStyle/>
            <a:p>
              <a:endParaRPr lang="en-US"/>
            </a:p>
          </p:txBody>
        </p:sp>
      </p:grpSp>
      <p:sp>
        <p:nvSpPr>
          <p:cNvPr id="100362" name="Text Box 49"/>
          <p:cNvSpPr txBox="1">
            <a:spLocks noChangeArrowheads="1"/>
          </p:cNvSpPr>
          <p:nvPr/>
        </p:nvSpPr>
        <p:spPr bwMode="auto">
          <a:xfrm>
            <a:off x="7696200" y="5075238"/>
            <a:ext cx="349250" cy="366712"/>
          </a:xfrm>
          <a:prstGeom prst="rect">
            <a:avLst/>
          </a:prstGeom>
          <a:noFill/>
          <a:ln w="9525" algn="ctr">
            <a:noFill/>
            <a:miter lim="800000"/>
            <a:headEnd/>
            <a:tailEnd/>
          </a:ln>
        </p:spPr>
        <p:txBody>
          <a:bodyPr wrap="none" lIns="92075" tIns="46038" rIns="92075" bIns="46038">
            <a:spAutoFit/>
          </a:bodyPr>
          <a:lstStyle/>
          <a:p>
            <a:pPr marL="342900" indent="-342900"/>
            <a:r>
              <a:rPr lang="en-US" sz="1800"/>
              <a:t>R</a:t>
            </a:r>
          </a:p>
        </p:txBody>
      </p:sp>
      <p:sp>
        <p:nvSpPr>
          <p:cNvPr id="100363" name="Text Box 50"/>
          <p:cNvSpPr txBox="1">
            <a:spLocks noChangeArrowheads="1"/>
          </p:cNvSpPr>
          <p:nvPr/>
        </p:nvSpPr>
        <p:spPr bwMode="auto">
          <a:xfrm>
            <a:off x="762000" y="5638800"/>
            <a:ext cx="2108200" cy="274638"/>
          </a:xfrm>
          <a:prstGeom prst="rect">
            <a:avLst/>
          </a:prstGeom>
          <a:noFill/>
          <a:ln w="12700" algn="ctr">
            <a:noFill/>
            <a:miter lim="800000"/>
            <a:headEnd/>
            <a:tailEnd/>
          </a:ln>
        </p:spPr>
        <p:txBody>
          <a:bodyPr wrap="none">
            <a:spAutoFit/>
          </a:bodyPr>
          <a:lstStyle/>
          <a:p>
            <a:pPr>
              <a:spcBef>
                <a:spcPct val="0"/>
              </a:spcBef>
            </a:pPr>
            <a:r>
              <a:rPr kumimoji="0" lang="en-US" sz="1200"/>
              <a:t>Graphic by Richard Spillman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57200" y="1935930"/>
                <a:ext cx="8458200" cy="38100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r>
                      <m:rPr>
                        <m:sty m:val="p"/>
                      </m:rPr>
                      <a:rPr lang="en-US" sz="2000" b="0" i="0" smtClean="0">
                        <a:latin typeface="Cambria Math" panose="02040503050406030204" pitchFamily="18" charset="0"/>
                        <a:cs typeface="Calibri" panose="020F0502020204030204" pitchFamily="34" charset="0"/>
                        <a:sym typeface="Arial"/>
                      </a:rPr>
                      <m:t>c</m:t>
                    </m:r>
                    <m:r>
                      <a:rPr lang="en-US" sz="2000" b="0" i="0" smtClean="0">
                        <a:latin typeface="Cambria Math" panose="02040503050406030204" pitchFamily="18" charset="0"/>
                        <a:cs typeface="Calibri" panose="020F0502020204030204" pitchFamily="34" charset="0"/>
                        <a:sym typeface="Arial"/>
                      </a:rPr>
                      <m:t>,</m:t>
                    </m:r>
                    <m:r>
                      <a:rPr lang="en-US" sz="2000" b="0" i="1" smtClean="0">
                        <a:latin typeface="Cambria Math" panose="02040503050406030204" pitchFamily="18" charset="0"/>
                        <a:cs typeface="Calibri" panose="020F0502020204030204" pitchFamily="34" charset="0"/>
                        <a:sym typeface="Arial"/>
                      </a:rPr>
                      <m:t>𝑑𝑘</m:t>
                    </m:r>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0:384</m:t>
                        </m:r>
                        <m:r>
                          <a:rPr lang="en-US" sz="1800" b="0" i="1" smtClean="0">
                            <a:solidFill>
                              <a:schemeClr val="tx1"/>
                            </a:solidFill>
                            <a:latin typeface="Cambria Math" panose="02040503050406030204" pitchFamily="18" charset="0"/>
                            <a:cs typeface="Calibri" panose="020F0502020204030204" pitchFamily="34" charset="0"/>
                            <a:sym typeface="Arial"/>
                          </a:rPr>
                          <m:t>𝑘</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384</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:768</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+32</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h</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smtClean="0">
                        <a:solidFill>
                          <a:schemeClr val="tx1"/>
                        </a:solidFill>
                        <a:latin typeface="Cambria Math" panose="02040503050406030204" pitchFamily="18" charset="0"/>
                        <a:cs typeface="Calibri" panose="020F0502020204030204" pitchFamily="34" charset="0"/>
                        <a:sym typeface="Arial"/>
                      </a:rPr>
                      <m:t>𝑑𝑘</m:t>
                    </m:r>
                    <m:r>
                      <a:rPr lang="en-US" sz="1800" i="1" smtClean="0">
                        <a:solidFill>
                          <a:schemeClr val="tx1"/>
                        </a:solidFill>
                        <a:latin typeface="Cambria Math" panose="02040503050406030204" pitchFamily="18" charset="0"/>
                        <a:cs typeface="Calibri" panose="020F0502020204030204" pitchFamily="34" charset="0"/>
                        <a:sym typeface="Arial"/>
                      </a:rPr>
                      <m:t>[768</m:t>
                    </m:r>
                    <m:r>
                      <a:rPr lang="en-US" sz="1800" i="1" smtClean="0">
                        <a:solidFill>
                          <a:schemeClr val="tx1"/>
                        </a:solidFill>
                        <a:latin typeface="Cambria Math" panose="02040503050406030204" pitchFamily="18" charset="0"/>
                        <a:cs typeface="Calibri" panose="020F0502020204030204" pitchFamily="34" charset="0"/>
                        <a:sym typeface="Arial"/>
                      </a:rPr>
                      <m:t>𝑘</m:t>
                    </m:r>
                    <m:r>
                      <a:rPr lang="en-US" sz="1800" i="1" smtClean="0">
                        <a:solidFill>
                          <a:schemeClr val="tx1"/>
                        </a:solidFill>
                        <a:latin typeface="Cambria Math" panose="02040503050406030204" pitchFamily="18" charset="0"/>
                        <a:cs typeface="Calibri" panose="020F0502020204030204" pitchFamily="34" charset="0"/>
                        <a:sym typeface="Arial"/>
                      </a:rPr>
                      <m:t>+32</m:t>
                    </m:r>
                  </m:oMath>
                </a14:m>
                <a:r>
                  <a:rPr lang="en-US" sz="1800" i="1" dirty="0">
                    <a:solidFill>
                      <a:schemeClr val="tx1"/>
                    </a:solidFill>
                    <a:latin typeface="Cambria Math" panose="02040503050406030204" pitchFamily="18" charset="0"/>
                    <a:cs typeface="Calibri" panose="020F0502020204030204" pitchFamily="34" charset="0"/>
                    <a:sym typeface="Arial"/>
                  </a:rPr>
                  <a:t>:</a:t>
                </a:r>
                <a:r>
                  <a:rPr lang="en-US" sz="1800" dirty="0">
                    <a:solidFill>
                      <a:schemeClr val="tx1"/>
                    </a:solidFill>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+64]</m:t>
                    </m:r>
                  </m:oMath>
                </a14:m>
                <a:endParaRPr lang="en-US" sz="1800" b="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m:rPr>
                            <m:nor/>
                          </m:rPr>
                          <a:rPr lang="en-US" sz="1800" b="0" i="1" smtClean="0">
                            <a:solidFill>
                              <a:schemeClr val="tx1"/>
                            </a:solidFill>
                            <a:latin typeface="Cambria Math" panose="02040503050406030204" pitchFamily="18" charset="0"/>
                            <a:cs typeface="Calibri" panose="020F0502020204030204" pitchFamily="34" charset="0"/>
                            <a:sym typeface="Arial"/>
                          </a:rPr>
                          <m:t>64</m:t>
                        </m:r>
                        <m:r>
                          <m:rPr>
                            <m:nor/>
                          </m:rPr>
                          <a:rPr lang="en-US" sz="1800" i="1" dirty="0">
                            <a:solidFill>
                              <a:schemeClr val="tx1"/>
                            </a:solidFill>
                            <a:latin typeface="Cambria Math" panose="02040503050406030204" pitchFamily="18" charset="0"/>
                            <a:cs typeface="Calibri" panose="020F0502020204030204" pitchFamily="34" charset="0"/>
                            <a:sym typeface="Arial"/>
                          </a:rPr>
                          <m:t>:</m:t>
                        </m:r>
                        <m:r>
                          <m:rPr>
                            <m:nor/>
                          </m:rPr>
                          <a:rPr lang="en-US" sz="1800" dirty="0">
                            <a:solidFill>
                              <a:schemeClr val="tx1"/>
                            </a:solidFill>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+96</m:t>
                        </m:r>
                      </m:e>
                    </m:d>
                  </m:oMath>
                </a14:m>
                <a:endParaRPr lang="en-US" sz="180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𝐷𝑒</m:t>
                        </m:r>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𝑑𝑘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𝐾</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e>
                    </m:d>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𝐺</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𝐾</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𝐽</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 32)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𝑐</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𝐸𝑛𝑐</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r>
                      <a:rPr lang="en-US" sz="1800" i="1" smtClean="0">
                        <a:solidFill>
                          <a:schemeClr val="tx1"/>
                        </a:solidFill>
                        <a:latin typeface="Cambria Math" panose="02040503050406030204" pitchFamily="18" charset="0"/>
                        <a:cs typeface="Calibri" panose="020F0502020204030204" pitchFamily="34" charset="0"/>
                        <a:sym typeface="Arial"/>
                      </a:rPr>
                      <m:t>𝑒</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57200" y="1935930"/>
                <a:ext cx="8458200" cy="3810001"/>
              </a:xfrm>
              <a:prstGeom prst="rect">
                <a:avLst/>
              </a:prstGeom>
              <a:blipFill>
                <a:blip r:embed="rId2"/>
                <a:stretch>
                  <a:fillRect l="-1649" t="-6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120</a:t>
            </a:fld>
            <a:endParaRPr lang="en-US"/>
          </a:p>
        </p:txBody>
      </p:sp>
    </p:spTree>
    <p:extLst>
      <p:ext uri="{BB962C8B-B14F-4D97-AF65-F5344CB8AC3E}">
        <p14:creationId xmlns:p14="http://schemas.microsoft.com/office/powerpoint/2010/main" val="385890788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121</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extLst>
      <p:ext uri="{BB962C8B-B14F-4D97-AF65-F5344CB8AC3E}">
        <p14:creationId xmlns:p14="http://schemas.microsoft.com/office/powerpoint/2010/main" val="3939687800"/>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endParaRPr lang="en-US" sz="3600" dirty="0"/>
          </a:p>
        </p:txBody>
      </p:sp>
      <p:sp>
        <p:nvSpPr>
          <p:cNvPr id="84997" name="Rectangle 3"/>
          <p:cNvSpPr>
            <a:spLocks noGrp="1" noChangeArrowheads="1"/>
          </p:cNvSpPr>
          <p:nvPr>
            <p:ph type="body" idx="1"/>
          </p:nvPr>
        </p:nvSpPr>
        <p:spPr>
          <a:xfrm>
            <a:off x="609600" y="1589314"/>
            <a:ext cx="7924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Endomorphisms are homomorphisms from E(K) </a:t>
            </a:r>
            <a:r>
              <a:rPr lang="en-US" sz="2000" dirty="0">
                <a:latin typeface="Calibri" panose="020F0502020204030204" pitchFamily="34" charset="0"/>
                <a:cs typeface="Calibri" panose="020F0502020204030204" pitchFamily="34" charset="0"/>
                <a:sym typeface="Wingdings" pitchFamily="2" charset="2"/>
              </a:rPr>
              <a:t> E(K) that can be represented by rational functions.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r</a:t>
            </a:r>
            <a:r>
              <a:rPr lang="en-US" sz="2000" baseline="-25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(x)y), 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p(x)/q(x).  deg(a)= max(deg(p), deg(q)).</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endomorphism, a, is separable, if r’(x)</a:t>
            </a:r>
            <a:r>
              <a:rPr lang="en-US" sz="2000" dirty="0">
                <a:latin typeface="Calibri" panose="020F0502020204030204" pitchFamily="34" charset="0"/>
                <a:cs typeface="Calibri" panose="020F0502020204030204" pitchFamily="34" charset="0"/>
              </a:rPr>
              <a:t>¹</a:t>
            </a:r>
            <a:r>
              <a:rPr lang="en-US" sz="2000" dirty="0">
                <a:latin typeface="Calibri" panose="020F0502020204030204" pitchFamily="34" charset="0"/>
                <a:cs typeface="Calibri" panose="020F0502020204030204" pitchFamily="34" charset="0"/>
                <a:sym typeface="Wingdings" pitchFamily="2" charset="2"/>
              </a:rPr>
              <a:t>0.</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 deg(a)=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not separable deg(a)&gt;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is the </a:t>
            </a:r>
            <a:r>
              <a:rPr lang="en-US" sz="2000" dirty="0" err="1">
                <a:latin typeface="Calibri" panose="020F0502020204030204" pitchFamily="34" charset="0"/>
                <a:cs typeface="Calibri" panose="020F0502020204030204" pitchFamily="34" charset="0"/>
                <a:sym typeface="Wingdings" pitchFamily="2" charset="2"/>
              </a:rPr>
              <a:t>Frobenius</a:t>
            </a:r>
            <a:r>
              <a:rPr lang="en-US" sz="2000" dirty="0">
                <a:latin typeface="Calibri" panose="020F0502020204030204" pitchFamily="34" charset="0"/>
                <a:cs typeface="Calibri" panose="020F0502020204030204" pitchFamily="34" charset="0"/>
                <a:sym typeface="Wingdings" pitchFamily="2" charset="2"/>
              </a:rPr>
              <a:t> map, it is an endomorphism of degree p and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25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is not separable.  </a:t>
            </a:r>
          </a:p>
          <a:p>
            <a:pPr lvl="1">
              <a:lnSpc>
                <a:spcPct val="90000"/>
              </a:lnSpc>
              <a:spcBef>
                <a:spcPts val="200"/>
              </a:spcBef>
            </a:pP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is a separable endomorphism.</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Let E be an elliptic curve over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a= q+1-#E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q+1- deg(ker(f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f</a:t>
            </a:r>
            <a:r>
              <a:rPr lang="en-US" sz="2000" baseline="-25000" dirty="0">
                <a:latin typeface="Calibri" panose="020F0502020204030204" pitchFamily="34" charset="0"/>
                <a:cs typeface="Calibri" panose="020F0502020204030204" pitchFamily="34" charset="0"/>
                <a:sym typeface="Wingdings" pitchFamily="2" charset="2"/>
              </a:rPr>
              <a:t>p</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-af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+q=0.</a:t>
            </a:r>
          </a:p>
          <a:p>
            <a:pPr>
              <a:lnSpc>
                <a:spcPct val="90000"/>
              </a:lnSpc>
            </a:pPr>
            <a:endParaRPr lang="en-US" sz="2000" dirty="0">
              <a:latin typeface="Arial" pitchFamily="34" charset="0"/>
              <a:cs typeface="Arial" pitchFamily="34" charset="0"/>
              <a:sym typeface="Wingdings" pitchFamily="2" charset="2"/>
            </a:endParaRPr>
          </a:p>
          <a:p>
            <a:pPr>
              <a:lnSpc>
                <a:spcPct val="90000"/>
              </a:lnSpc>
            </a:pPr>
            <a:endParaRPr lang="en-US" sz="2000" dirty="0">
              <a:latin typeface="Arial" pitchFamily="34" charset="0"/>
              <a:cs typeface="Arial" pitchFamily="34" charset="0"/>
              <a:sym typeface="Wingdings" pitchFamily="2" charset="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123</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Shanks and </a:t>
            </a:r>
            <a:r>
              <a:rPr lang="en-US" altLang="zh-TW" sz="3600" dirty="0" err="1">
                <a:ea typeface="PMingLiU" pitchFamily="18" charset="-120"/>
              </a:rPr>
              <a:t>Menstre</a:t>
            </a:r>
            <a:endParaRPr lang="en-US" altLang="zh-TW" sz="3600" dirty="0">
              <a:ea typeface="PMingLiU" pitchFamily="18" charset="-120"/>
            </a:endParaRPr>
          </a:p>
        </p:txBody>
      </p:sp>
      <p:sp>
        <p:nvSpPr>
          <p:cNvPr id="115717" name="Rectangle 5"/>
          <p:cNvSpPr>
            <a:spLocks noGrp="1" noChangeArrowheads="1"/>
          </p:cNvSpPr>
          <p:nvPr>
            <p:ph type="body" idx="1"/>
          </p:nvPr>
        </p:nvSpPr>
        <p:spPr>
          <a:xfrm>
            <a:off x="609600" y="1295400"/>
            <a:ext cx="7924800" cy="4343400"/>
          </a:xfrm>
          <a:noFill/>
        </p:spPr>
        <p:txBody>
          <a:bodyPr/>
          <a:lstStyle/>
          <a:p>
            <a:pPr>
              <a:spcBef>
                <a:spcPts val="200"/>
              </a:spcBef>
            </a:pPr>
            <a:r>
              <a:rPr lang="en-US" sz="2000" dirty="0">
                <a:latin typeface="Calibri" panose="020F0502020204030204" pitchFamily="34" charset="0"/>
                <a:cs typeface="Calibri" panose="020F0502020204030204" pitchFamily="34" charset="0"/>
              </a:rPr>
              <a:t>Input: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|t|≦4&lt;q.  </a:t>
            </a:r>
          </a:p>
          <a:p>
            <a:pPr>
              <a:spcBef>
                <a:spcPts val="200"/>
              </a:spcBef>
            </a:pPr>
            <a:r>
              <a:rPr lang="en-US" sz="2000" dirty="0">
                <a:latin typeface="Calibri" panose="020F0502020204030204" pitchFamily="34" charset="0"/>
                <a:cs typeface="Calibri" panose="020F0502020204030204" pitchFamily="34" charset="0"/>
              </a:rPr>
              <a:t>Output: Bound on t.  O(q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+e).</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Pick random point P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|P|&gt;4&lt;q. </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Q=[q+1]P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Q+ floor[2q]P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t+ floor[2q], note 0≦t’ ≦4q</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 ceiling(2q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Baby step: [j]P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a:t>
            </a:r>
            <a:r>
              <a:rPr lang="en-US" sz="2000" dirty="0" err="1">
                <a:latin typeface="Calibri" panose="020F0502020204030204" pitchFamily="34" charset="0"/>
                <a:cs typeface="Calibri" panose="020F0502020204030204" pitchFamily="34" charset="0"/>
              </a:rPr>
              <a:t>im+j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&lt;m.  This bounds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spcBef>
                <a:spcPts val="200"/>
              </a:spcBef>
            </a:pPr>
            <a:r>
              <a:rPr lang="en-US" sz="2000" dirty="0" err="1">
                <a:latin typeface="Calibri" panose="020F0502020204030204" pitchFamily="34" charset="0"/>
                <a:cs typeface="Calibri" panose="020F0502020204030204" pitchFamily="34" charset="0"/>
              </a:rPr>
              <a:t>Menstre</a:t>
            </a:r>
            <a:r>
              <a:rPr lang="en-US" sz="2000" dirty="0">
                <a:latin typeface="Calibri" panose="020F0502020204030204" pitchFamily="34" charset="0"/>
                <a:cs typeface="Calibri" panose="020F0502020204030204" pitchFamily="34" charset="0"/>
              </a:rPr>
              <a:t>: either a curve or its twist has a point with order &gt;4q</a:t>
            </a:r>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124</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r>
              <a:rPr lang="en-US" sz="3600" dirty="0"/>
              <a:t> continued</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752600"/>
                <a:ext cx="79248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 are maps that preserve the “addition” operation between an elliptic curve group and itself.  That is j(P+Q)= </a:t>
                </a:r>
                <a:r>
                  <a:rPr lang="en-US" sz="2000" dirty="0" err="1">
                    <a:latin typeface="Calibri" panose="020F0502020204030204" pitchFamily="34" charset="0"/>
                    <a:cs typeface="Calibri" panose="020F0502020204030204" pitchFamily="34" charset="0"/>
                  </a:rPr>
                  <a:t>j(P)+j(Q</a:t>
                </a:r>
                <a:r>
                  <a:rPr lang="en-US" sz="2000" dirty="0">
                    <a:latin typeface="Calibri" panose="020F0502020204030204" pitchFamily="34" charset="0"/>
                    <a:cs typeface="Calibri" panose="020F0502020204030204" pitchFamily="34" charset="0"/>
                  </a:rPr>
                  <a:t>).  We care about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 that preserve O: j (O)= O.  These are called </a:t>
                </a:r>
                <a:r>
                  <a:rPr lang="en-US" sz="2000" dirty="0" err="1">
                    <a:latin typeface="Calibri" panose="020F0502020204030204" pitchFamily="34" charset="0"/>
                    <a:cs typeface="Calibri" panose="020F0502020204030204" pitchFamily="34" charset="0"/>
                  </a:rPr>
                  <a:t>isogonies</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There are two very important </a:t>
                </a:r>
                <a:r>
                  <a:rPr lang="en-US" sz="2000" dirty="0" err="1">
                    <a:latin typeface="Calibri" panose="020F0502020204030204" pitchFamily="34" charset="0"/>
                    <a:cs typeface="Calibri" panose="020F0502020204030204" pitchFamily="34" charset="0"/>
                  </a:rPr>
                  <a:t>endomophisms</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x</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y</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Point multiplication: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[n](</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For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define 𝛥=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𝑗</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𝐸</m:t>
                        </m:r>
                      </m:e>
                    </m:d>
                    <m:r>
                      <a:rPr lang="en-US" sz="2000" b="0" i="1" smtClean="0">
                        <a:latin typeface="Cambria Math" panose="02040503050406030204" pitchFamily="18" charset="0"/>
                        <a:cs typeface="Arial" pitchFamily="34" charset="0"/>
                      </a:rPr>
                      <m:t>= </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1728</m:t>
                        </m:r>
                      </m:num>
                      <m:den>
                        <m:r>
                          <m:rPr>
                            <m:sty m:val="p"/>
                          </m:rPr>
                          <a:rPr lang="el-GR" sz="2000" b="0" i="1" smtClean="0">
                            <a:latin typeface="Cambria Math" panose="02040503050406030204" pitchFamily="18" charset="0"/>
                            <a:ea typeface="Cambria Math" panose="02040503050406030204" pitchFamily="18" charset="0"/>
                            <a:cs typeface="Arial" pitchFamily="34" charset="0"/>
                          </a:rPr>
                          <m:t>Δ</m:t>
                        </m:r>
                      </m:den>
                    </m:f>
                  </m:oMath>
                </a14:m>
                <a:r>
                  <a:rPr lang="en-US" sz="2000" dirty="0">
                    <a:latin typeface="Calibri" panose="020F0502020204030204" pitchFamily="34" charset="0"/>
                    <a:cs typeface="Calibri" panose="020F0502020204030204" pitchFamily="34" charset="0"/>
                  </a:rPr>
                  <a:t>.  </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7924800" cy="4343400"/>
              </a:xfrm>
              <a:blipFill>
                <a:blip r:embed="rId3"/>
                <a:stretch>
                  <a:fillRect l="-801" t="-1749"/>
                </a:stretch>
              </a:blipFill>
            </p:spPr>
            <p:txBody>
              <a:bodyPr/>
              <a:lstStyle/>
              <a:p>
                <a:r>
                  <a:rPr lang="en-US">
                    <a:noFill/>
                  </a:rPr>
                  <a:t> </a:t>
                </a:r>
              </a:p>
            </p:txBody>
          </p:sp>
        </mc:Fallback>
      </mc:AlternateContent>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Isomorphic Curves and the j-invariant</a:t>
            </a:r>
          </a:p>
        </p:txBody>
      </p:sp>
      <p:sp>
        <p:nvSpPr>
          <p:cNvPr id="84997" name="Rectangle 3"/>
          <p:cNvSpPr>
            <a:spLocks noGrp="1" noChangeArrowheads="1"/>
          </p:cNvSpPr>
          <p:nvPr>
            <p:ph type="body" idx="1"/>
          </p:nvPr>
        </p:nvSpPr>
        <p:spPr>
          <a:xfrm>
            <a:off x="419100" y="1676400"/>
            <a:ext cx="8305800" cy="4191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K be a field and K* its algebraic closure.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are </a:t>
            </a:r>
            <a:r>
              <a:rPr lang="en-US" sz="2000" i="1" dirty="0">
                <a:latin typeface="Calibri" panose="020F0502020204030204" pitchFamily="34" charset="0"/>
                <a:cs typeface="Calibri" panose="020F0502020204030204" pitchFamily="34" charset="0"/>
              </a:rPr>
              <a:t>isomorphic</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r,s,t</a:t>
            </a:r>
            <a:r>
              <a:rPr lang="en-US" sz="2000" dirty="0">
                <a:latin typeface="Calibri" panose="020F0502020204030204" pitchFamily="34" charset="0"/>
                <a:cs typeface="Calibri" panose="020F0502020204030204" pitchFamily="34" charset="0"/>
              </a:rPr>
              <a:t> 𝝴 K, u 𝝴 K*: the transformations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 (</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 given by x=u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x’+r, y= u</a:t>
            </a:r>
            <a:r>
              <a:rPr lang="en-US" sz="2000" baseline="30000" dirty="0">
                <a:latin typeface="Calibri" panose="020F0502020204030204" pitchFamily="34" charset="0"/>
                <a:cs typeface="Calibri" panose="020F0502020204030204" pitchFamily="34" charset="0"/>
                <a:sym typeface="Wingdings" pitchFamily="2" charset="2"/>
              </a:rPr>
              <a:t>3</a:t>
            </a:r>
            <a:r>
              <a:rPr lang="en-US" sz="2000" dirty="0">
                <a:latin typeface="Calibri" panose="020F0502020204030204" pitchFamily="34" charset="0"/>
                <a:cs typeface="Calibri" panose="020F0502020204030204" pitchFamily="34" charset="0"/>
                <a:sym typeface="Wingdings" pitchFamily="2" charset="2"/>
              </a:rPr>
              <a:t>y’+su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x’+t, take </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to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Recall D=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j(E)= 1728/𝛥. </a:t>
            </a:r>
          </a:p>
          <a:p>
            <a:pPr>
              <a:lnSpc>
                <a:spcPct val="90000"/>
              </a:lnSpc>
              <a:spcBef>
                <a:spcPts val="200"/>
              </a:spcBef>
              <a:buNone/>
            </a:pP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Theorem: Let 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two </a:t>
            </a:r>
            <a:r>
              <a:rPr lang="en-US" sz="2000" dirty="0" err="1">
                <a:latin typeface="Calibri" panose="020F0502020204030204" pitchFamily="34" charset="0"/>
                <a:cs typeface="Calibri" panose="020F0502020204030204" pitchFamily="34" charset="0"/>
              </a:rPr>
              <a:t>ellliptic</a:t>
            </a:r>
            <a:r>
              <a:rPr lang="en-US" sz="2000" dirty="0">
                <a:latin typeface="Calibri" panose="020F0502020204030204" pitchFamily="34" charset="0"/>
                <a:cs typeface="Calibri" panose="020F0502020204030204" pitchFamily="34" charset="0"/>
              </a:rPr>
              <a:t> curves.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E</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are isomorphic, they have the same j-invariant.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j(E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)=j(E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two curves have the same j-invariant, they are isomorphic over the algebraic closure, K*.</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126</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The Division Polynomials</a:t>
            </a:r>
          </a:p>
        </p:txBody>
      </p:sp>
      <p:sp>
        <p:nvSpPr>
          <p:cNvPr id="84997" name="Rectangle 3"/>
          <p:cNvSpPr>
            <a:spLocks noGrp="1" noChangeArrowheads="1"/>
          </p:cNvSpPr>
          <p:nvPr>
            <p:ph type="body" idx="1"/>
          </p:nvPr>
        </p:nvSpPr>
        <p:spPr>
          <a:xfrm>
            <a:off x="419100" y="1676400"/>
            <a:ext cx="8305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q</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y</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We can calculate these polynomials recursively:</a:t>
            </a:r>
          </a:p>
          <a:p>
            <a:pPr lvl="1">
              <a:lnSpc>
                <a:spcPct val="90000"/>
              </a:lnSpc>
              <a:spcBef>
                <a:spcPts val="200"/>
              </a:spcBef>
            </a:pPr>
            <a:r>
              <a:rPr lang="en-US" sz="2000" dirty="0">
                <a:latin typeface="Calibri" panose="020F0502020204030204" pitchFamily="34" charset="0"/>
                <a:cs typeface="Calibri" panose="020F0502020204030204" pitchFamily="34" charset="0"/>
              </a:rPr>
              <a:t> y</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y</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a:t>
            </a:r>
          </a:p>
          <a:p>
            <a:pPr lvl="1">
              <a:lnSpc>
                <a:spcPct val="90000"/>
              </a:lnSpc>
              <a:spcBef>
                <a:spcPts val="200"/>
              </a:spcBef>
            </a:pPr>
            <a:r>
              <a:rPr lang="en-US" sz="2000" dirty="0">
                <a:latin typeface="Calibri" panose="020F0502020204030204" pitchFamily="34" charset="0"/>
                <a:cs typeface="Calibri" panose="020F0502020204030204" pitchFamily="34" charset="0"/>
              </a:rPr>
              <a:t>then y</a:t>
            </a:r>
            <a:r>
              <a:rPr lang="en-US" sz="2000" baseline="-25000" dirty="0">
                <a:latin typeface="Calibri" panose="020F0502020204030204" pitchFamily="34" charset="0"/>
                <a:cs typeface="Calibri" panose="020F0502020204030204" pitchFamily="34" charset="0"/>
              </a:rPr>
              <a:t>2m+1</a:t>
            </a:r>
            <a:r>
              <a:rPr lang="en-US" sz="2000" dirty="0">
                <a:latin typeface="Calibri" panose="020F0502020204030204" pitchFamily="34" charset="0"/>
                <a:cs typeface="Calibri" panose="020F0502020204030204" pitchFamily="34" charset="0"/>
              </a:rPr>
              <a:t>(x,y)= 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 f</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=xy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1/(4y)(y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the endomorphism of E given by multiplication by n has degree 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)=P 𝝴 E[m] is the subgroup of torsion points whose order divides m:  [m]P=0.</a:t>
            </a:r>
          </a:p>
          <a:p>
            <a:pPr>
              <a:lnSpc>
                <a:spcPct val="90000"/>
              </a:lnSpc>
              <a:buNone/>
            </a:pPr>
            <a:endParaRPr lang="en-US" sz="2400" dirty="0"/>
          </a:p>
          <a:p>
            <a:pPr>
              <a:lnSpc>
                <a:spcPct val="90000"/>
              </a:lnSpc>
              <a:buNone/>
            </a:pPr>
            <a:endParaRPr lang="en-US" sz="240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127</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Preliminary DSA</a:t>
            </a:r>
          </a:p>
        </p:txBody>
      </p:sp>
      <p:sp>
        <p:nvSpPr>
          <p:cNvPr id="122885" name="Rectangle 3"/>
          <p:cNvSpPr>
            <a:spLocks noGrp="1" noChangeArrowheads="1"/>
          </p:cNvSpPr>
          <p:nvPr>
            <p:ph type="body" sz="half" idx="1"/>
          </p:nvPr>
        </p:nvSpPr>
        <p:spPr>
          <a:xfrm>
            <a:off x="228600" y="1371600"/>
            <a:ext cx="8686800" cy="4114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compute u= mB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v=f(A)B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and w=</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u</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v</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Verify that w=A.</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128</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ECDSA</a:t>
            </a:r>
          </a:p>
        </p:txBody>
      </p:sp>
      <p:sp>
        <p:nvSpPr>
          <p:cNvPr id="122885" name="Rectangle 3"/>
          <p:cNvSpPr>
            <a:spLocks noGrp="1" noChangeArrowheads="1"/>
          </p:cNvSpPr>
          <p:nvPr>
            <p:ph type="body" sz="half" idx="1"/>
          </p:nvPr>
        </p:nvSpPr>
        <p:spPr>
          <a:xfrm>
            <a:off x="457200" y="1295400"/>
            <a:ext cx="8229600" cy="40386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D=(q, </a:t>
            </a:r>
            <a:r>
              <a:rPr lang="en-US" altLang="zh-TW" sz="2000" dirty="0" err="1">
                <a:latin typeface="Calibri" panose="020F0502020204030204" pitchFamily="34" charset="0"/>
                <a:ea typeface="PMingLiU" pitchFamily="18" charset="-120"/>
                <a:cs typeface="Calibri" panose="020F0502020204030204" pitchFamily="34" charset="0"/>
              </a:rPr>
              <a:t>a,b,P,n,h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E</a:t>
            </a:r>
            <a:r>
              <a:rPr lang="en-US" altLang="zh-TW" sz="2000" baseline="-25000" dirty="0" err="1">
                <a:latin typeface="Calibri" panose="020F0502020204030204" pitchFamily="34" charset="0"/>
                <a:ea typeface="PMingLiU" pitchFamily="18" charset="-120"/>
                <a:cs typeface="Calibri" panose="020F0502020204030204" pitchFamily="34" charset="0"/>
              </a:rPr>
              <a:t>q</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a,b</a:t>
            </a:r>
            <a:r>
              <a:rPr lang="en-US" altLang="zh-TW" sz="2000" dirty="0">
                <a:latin typeface="Calibri" panose="020F0502020204030204" pitchFamily="34" charset="0"/>
                <a:ea typeface="PMingLiU" pitchFamily="18" charset="-120"/>
                <a:cs typeface="Calibri" panose="020F0502020204030204" pitchFamily="34" charset="0"/>
              </a:rPr>
              <a:t>). Private key d, message m. </a:t>
            </a:r>
          </a:p>
          <a:p>
            <a:pPr>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 Signature (</a:t>
            </a:r>
            <a:r>
              <a:rPr lang="en-US" altLang="zh-TW" sz="2000" dirty="0" err="1">
                <a:latin typeface="Calibri" panose="020F0502020204030204" pitchFamily="34" charset="0"/>
                <a:ea typeface="PMingLiU" pitchFamily="18" charset="-120"/>
                <a:cs typeface="Calibri" panose="020F0502020204030204" pitchFamily="34" charset="0"/>
              </a:rPr>
              <a:t>r,s</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Select k</a:t>
            </a:r>
            <a:r>
              <a:rPr lang="en-US" sz="1800" dirty="0">
                <a:latin typeface="Calibri" panose="020F0502020204030204" pitchFamily="34" charset="0"/>
                <a:cs typeface="Calibri" panose="020F0502020204030204" pitchFamily="34" charset="0"/>
              </a:rPr>
              <a:t>𝝴</a:t>
            </a:r>
            <a:r>
              <a:rPr lang="en-US" altLang="zh-TW" sz="1800" dirty="0">
                <a:latin typeface="Calibri" panose="020F0502020204030204" pitchFamily="34" charset="0"/>
                <a:ea typeface="PMingLiU" pitchFamily="18" charset="-120"/>
                <a:cs typeface="Calibri" panose="020F0502020204030204" pitchFamily="34" charset="0"/>
              </a:rPr>
              <a:t>[1,n-1]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r>
              <a:rPr lang="en-US" altLang="zh-TW" sz="1800" dirty="0" err="1">
                <a:latin typeface="Calibri" panose="020F0502020204030204" pitchFamily="34" charset="0"/>
                <a:ea typeface="PMingLiU" pitchFamily="18" charset="-120"/>
                <a:cs typeface="Calibri" panose="020F0502020204030204" pitchFamily="34" charset="0"/>
              </a:rPr>
              <a:t>kP</a:t>
            </a:r>
            <a:r>
              <a:rPr lang="en-US" altLang="zh-TW" sz="1800" dirty="0">
                <a:latin typeface="Calibri" panose="020F0502020204030204" pitchFamily="34" charset="0"/>
                <a:ea typeface="PMingLiU" pitchFamily="18" charset="-120"/>
                <a:cs typeface="Calibri" panose="020F0502020204030204" pitchFamily="34" charset="0"/>
              </a:rPr>
              <a:t>=(x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y</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If r=0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 k</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r>
              <a:rPr lang="en-US" altLang="zh-TW" sz="1800" dirty="0" err="1">
                <a:latin typeface="Calibri" panose="020F0502020204030204" pitchFamily="34" charset="0"/>
                <a:ea typeface="PMingLiU" pitchFamily="18" charset="-120"/>
                <a:cs typeface="Calibri" panose="020F0502020204030204" pitchFamily="34" charset="0"/>
              </a:rPr>
              <a:t>e+dr</a:t>
            </a:r>
            <a:r>
              <a:rPr lang="en-US" altLang="zh-TW" sz="1800" dirty="0">
                <a:latin typeface="Calibri" panose="020F0502020204030204" pitchFamily="34" charset="0"/>
                <a:ea typeface="PMingLiU" pitchFamily="18" charset="-120"/>
                <a:cs typeface="Calibri" panose="020F0502020204030204" pitchFamily="34" charset="0"/>
              </a:rPr>
              <a:t>) (mod n).  If s=0,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0" indent="0">
              <a:buNone/>
            </a:pPr>
            <a:r>
              <a:rPr lang="en-US" altLang="zh-TW" sz="2000" dirty="0">
                <a:latin typeface="Calibri" panose="020F0502020204030204" pitchFamily="34" charset="0"/>
                <a:ea typeface="PMingLiU" pitchFamily="18" charset="-120"/>
                <a:cs typeface="Calibri" panose="020F0502020204030204" pitchFamily="34" charset="0"/>
              </a:rPr>
              <a:t>    </a:t>
            </a:r>
          </a:p>
          <a:p>
            <a:r>
              <a:rPr lang="en-US" altLang="zh-TW" sz="2000" dirty="0">
                <a:latin typeface="Calibri" panose="020F0502020204030204" pitchFamily="34" charset="0"/>
                <a:ea typeface="PMingLiU" pitchFamily="18" charset="-120"/>
                <a:cs typeface="Calibri" panose="020F0502020204030204" pitchFamily="34" charset="0"/>
              </a:rPr>
              <a:t> Verify</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a:t>
            </a:r>
            <a:r>
              <a:rPr lang="en-US" altLang="zh-TW" sz="1800" dirty="0">
                <a:latin typeface="Calibri" panose="020F0502020204030204" pitchFamily="34" charset="0"/>
                <a:ea typeface="PMingLiU" pitchFamily="18" charset="-120"/>
                <a:cs typeface="Calibri" panose="020F0502020204030204" pitchFamily="34" charset="0"/>
              </a:rPr>
              <a:t>heck </a:t>
            </a:r>
            <a:r>
              <a:rPr lang="en-US" altLang="zh-TW" sz="1800" dirty="0" err="1">
                <a:latin typeface="Calibri" panose="020F0502020204030204" pitchFamily="34" charset="0"/>
                <a:ea typeface="PMingLiU" pitchFamily="18" charset="-120"/>
                <a:cs typeface="Calibri" panose="020F0502020204030204" pitchFamily="34" charset="0"/>
              </a:rPr>
              <a:t>r,s</a:t>
            </a:r>
            <a:r>
              <a:rPr lang="en-US" altLang="zh-TW" sz="1800" dirty="0">
                <a:latin typeface="Calibri" panose="020F0502020204030204" pitchFamily="34" charset="0"/>
                <a:ea typeface="PMingLiU" pitchFamily="18" charset="-120"/>
                <a:cs typeface="Calibri" panose="020F0502020204030204" pitchFamily="34" charset="0"/>
              </a:rPr>
              <a:t> [1,n-1].  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w= s</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ew</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2</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rw</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X= u</a:t>
            </a:r>
            <a:r>
              <a:rPr lang="en-US" altLang="zh-TW" sz="1800" baseline="-25000" dirty="0">
                <a:latin typeface="Calibri" panose="020F0502020204030204" pitchFamily="34" charset="0"/>
                <a:ea typeface="PMingLiU" pitchFamily="18" charset="-120"/>
                <a:cs typeface="Calibri" panose="020F0502020204030204" pitchFamily="34" charset="0"/>
              </a:rPr>
              <a:t>1 </a:t>
            </a:r>
            <a:r>
              <a:rPr lang="en-US" altLang="zh-TW" sz="1800" dirty="0">
                <a:latin typeface="Calibri" panose="020F0502020204030204" pitchFamily="34" charset="0"/>
                <a:ea typeface="PMingLiU" pitchFamily="18" charset="-120"/>
                <a:cs typeface="Calibri" panose="020F0502020204030204" pitchFamily="34" charset="0"/>
              </a:rPr>
              <a:t>P+ u</a:t>
            </a:r>
            <a:r>
              <a:rPr lang="en-US" altLang="zh-TW" sz="1800" baseline="-25000" dirty="0">
                <a:latin typeface="Calibri" panose="020F0502020204030204" pitchFamily="34" charset="0"/>
                <a:ea typeface="PMingLiU" pitchFamily="18" charset="-120"/>
                <a:cs typeface="Calibri" panose="020F0502020204030204" pitchFamily="34" charset="0"/>
              </a:rPr>
              <a:t>2 </a:t>
            </a:r>
            <a:r>
              <a:rPr lang="en-US" altLang="zh-TW" sz="1800" dirty="0">
                <a:latin typeface="Calibri" panose="020F0502020204030204" pitchFamily="34" charset="0"/>
                <a:ea typeface="PMingLiU" pitchFamily="18" charset="-120"/>
                <a:cs typeface="Calibri" panose="020F0502020204030204" pitchFamily="34" charset="0"/>
              </a:rPr>
              <a:t>Q.  If  X= O, reject.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of X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Compute v=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If (v=r) accept signature.</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129</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ECIES</a:t>
            </a:r>
          </a:p>
        </p:txBody>
      </p:sp>
      <p:sp>
        <p:nvSpPr>
          <p:cNvPr id="122885" name="Rectangle 3"/>
          <p:cNvSpPr>
            <a:spLocks noGrp="1" noChangeArrowheads="1"/>
          </p:cNvSpPr>
          <p:nvPr>
            <p:ph type="body" sz="half" idx="1"/>
          </p:nvPr>
        </p:nvSpPr>
        <p:spPr>
          <a:xfrm>
            <a:off x="228600" y="1371600"/>
            <a:ext cx="8610600" cy="4114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Input D=(q, a, b, P, n, h), public key Q, plaintext m.</a:t>
            </a:r>
          </a:p>
          <a:p>
            <a:r>
              <a:rPr lang="en-US" altLang="zh-TW" sz="2000" dirty="0">
                <a:latin typeface="Calibri" panose="020F0502020204030204" pitchFamily="34" charset="0"/>
                <a:ea typeface="PMingLiU" pitchFamily="18" charset="-120"/>
                <a:cs typeface="Calibri" panose="020F0502020204030204" pitchFamily="34" charset="0"/>
              </a:rPr>
              <a:t>ENC, MAC, DEC are standard “symmetric key” functions.  KDF is key derivation function (also standard).</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endParaRP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Pick k</a:t>
            </a:r>
            <a:r>
              <a:rPr lang="en-US" sz="2000" dirty="0">
                <a:latin typeface="Calibri" panose="020F0502020204030204" pitchFamily="34" charset="0"/>
                <a:cs typeface="Calibri" panose="020F0502020204030204" pitchFamily="34" charset="0"/>
              </a:rPr>
              <a:t>𝝴[1, n-1].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Compute R= </a:t>
            </a:r>
            <a:r>
              <a:rPr lang="en-US" altLang="zh-TW" sz="2000" dirty="0" err="1">
                <a:latin typeface="Calibri" panose="020F0502020204030204" pitchFamily="34" charset="0"/>
                <a:ea typeface="PMingLiU" pitchFamily="18" charset="-120"/>
                <a:cs typeface="Calibri" panose="020F0502020204030204" pitchFamily="34" charset="0"/>
              </a:rPr>
              <a:t>kP</a:t>
            </a:r>
            <a:r>
              <a:rPr lang="en-US" altLang="zh-TW" sz="2000" dirty="0">
                <a:latin typeface="Calibri" panose="020F0502020204030204" pitchFamily="34" charset="0"/>
                <a:ea typeface="PMingLiU" pitchFamily="18" charset="-120"/>
                <a:cs typeface="Calibri" panose="020F0502020204030204" pitchFamily="34" charset="0"/>
              </a:rPr>
              <a:t>, Z=</a:t>
            </a:r>
            <a:r>
              <a:rPr lang="en-US" altLang="zh-TW" sz="2000" dirty="0" err="1">
                <a:latin typeface="Calibri" panose="020F0502020204030204" pitchFamily="34" charset="0"/>
                <a:ea typeface="PMingLiU" pitchFamily="18" charset="-120"/>
                <a:cs typeface="Calibri" panose="020F0502020204030204" pitchFamily="34" charset="0"/>
              </a:rPr>
              <a:t>hkQ</a:t>
            </a:r>
            <a:r>
              <a:rPr lang="en-US" altLang="zh-TW" sz="2000" dirty="0">
                <a:latin typeface="Calibri" panose="020F0502020204030204" pitchFamily="34" charset="0"/>
                <a:ea typeface="PMingLiU" pitchFamily="18" charset="-120"/>
                <a:cs typeface="Calibri" panose="020F0502020204030204" pitchFamily="34" charset="0"/>
              </a:rPr>
              <a:t>.  If Z=O, go to 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(k[1], k[2]) = </a:t>
            </a:r>
            <a:r>
              <a:rPr lang="en-US" altLang="zh-TW" sz="2000" dirty="0" err="1">
                <a:latin typeface="Calibri" panose="020F0502020204030204" pitchFamily="34" charset="0"/>
                <a:ea typeface="PMingLiU" pitchFamily="18" charset="-120"/>
                <a:cs typeface="Calibri" panose="020F0502020204030204" pitchFamily="34" charset="0"/>
              </a:rPr>
              <a:t>KDF(x</a:t>
            </a:r>
            <a:r>
              <a:rPr lang="en-US" altLang="zh-TW" sz="2000" baseline="-25000" dirty="0" err="1">
                <a:latin typeface="Calibri" panose="020F0502020204030204" pitchFamily="34" charset="0"/>
                <a:ea typeface="PMingLiU" pitchFamily="18" charset="-120"/>
                <a:cs typeface="Calibri" panose="020F0502020204030204" pitchFamily="34" charset="0"/>
              </a:rPr>
              <a:t>Z</a:t>
            </a:r>
            <a:r>
              <a:rPr lang="en-US" altLang="zh-TW" sz="2000" dirty="0">
                <a:latin typeface="Calibri" panose="020F0502020204030204" pitchFamily="34" charset="0"/>
                <a:ea typeface="PMingLiU" pitchFamily="18" charset="-120"/>
                <a:cs typeface="Calibri" panose="020F0502020204030204" pitchFamily="34" charset="0"/>
              </a:rPr>
              <a:t>, R).</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 ENC</a:t>
            </a:r>
            <a:r>
              <a:rPr lang="en-US" altLang="zh-TW" sz="2000" baseline="-25000" dirty="0">
                <a:latin typeface="Calibri" panose="020F0502020204030204" pitchFamily="34" charset="0"/>
                <a:ea typeface="PMingLiU" pitchFamily="18" charset="-120"/>
                <a:cs typeface="Calibri" panose="020F0502020204030204" pitchFamily="34" charset="0"/>
              </a:rPr>
              <a:t>k1</a:t>
            </a:r>
            <a:r>
              <a:rPr lang="en-US" altLang="zh-TW" sz="2000" dirty="0">
                <a:latin typeface="Calibri" panose="020F0502020204030204" pitchFamily="34" charset="0"/>
                <a:ea typeface="PMingLiU" pitchFamily="18" charset="-120"/>
                <a:cs typeface="Calibri" panose="020F0502020204030204" pitchFamily="34" charset="0"/>
              </a:rPr>
              <a:t>(m), t= MAC</a:t>
            </a:r>
            <a:r>
              <a:rPr lang="en-US" altLang="zh-TW" sz="2000" baseline="-25000" dirty="0">
                <a:latin typeface="Calibri" panose="020F0502020204030204" pitchFamily="34" charset="0"/>
                <a:ea typeface="PMingLiU" pitchFamily="18" charset="-120"/>
                <a:cs typeface="Calibri" panose="020F0502020204030204" pitchFamily="34" charset="0"/>
              </a:rPr>
              <a:t>k[2]</a:t>
            </a:r>
            <a:r>
              <a:rPr lang="en-US" altLang="zh-TW" sz="2000" dirty="0">
                <a:latin typeface="Calibri" panose="020F0502020204030204" pitchFamily="34" charset="0"/>
                <a:ea typeface="PMingLiU" pitchFamily="18" charset="-120"/>
                <a:cs typeface="Calibri" panose="020F0502020204030204" pitchFamily="34" charset="0"/>
              </a:rPr>
              <a:t>(c).</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return (R,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t</a:t>
            </a:r>
            <a:r>
              <a:rPr lang="en-US" altLang="zh-TW" sz="2000" dirty="0">
                <a:latin typeface="Calibri" panose="020F0502020204030204" pitchFamily="34" charset="0"/>
                <a:ea typeface="PMingLiU" pitchFamily="18" charset="-120"/>
                <a:cs typeface="Calibri" panose="020F0502020204030204" pitchFamily="34" charset="0"/>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13</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- 2</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381000" y="2286000"/>
            <a:ext cx="8077200" cy="3200400"/>
          </a:xfrm>
        </p:spPr>
        <p:txBody>
          <a:bodyPr/>
          <a:lstStyle/>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1,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In this case,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the line between P and Q “meet at infinity,”  this is the point we called O and we get P+Q=O.  Note Q=-P so –(</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)=(x,-y).</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2,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so P=Q:  The slope of the tangent line 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is m.   Differentiating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we get 2y y’= 3x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so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The addition formulas on the previous page still hold. </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130</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LLL Theorem</a:t>
            </a:r>
          </a:p>
        </p:txBody>
      </p:sp>
      <p:sp>
        <p:nvSpPr>
          <p:cNvPr id="83973" name="Rectangle 3"/>
          <p:cNvSpPr>
            <a:spLocks noGrp="1" noChangeArrowheads="1"/>
          </p:cNvSpPr>
          <p:nvPr>
            <p:ph type="body" idx="1"/>
          </p:nvPr>
        </p:nvSpPr>
        <p:spPr>
          <a:xfrm>
            <a:off x="575886" y="1447800"/>
            <a:ext cx="7607968" cy="4419600"/>
          </a:xfrm>
        </p:spPr>
        <p:txBody>
          <a:bodyPr/>
          <a:lstStyle/>
          <a:p>
            <a:pPr>
              <a:lnSpc>
                <a:spcPct val="90000"/>
              </a:lnSpc>
              <a:buFontTx/>
              <a:buNone/>
            </a:pPr>
            <a:endParaRPr lang="en-US" sz="12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Let L be the n-dimensional lattice generated by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v</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and l the length of the shortest vector in L.  The LLL algorithm produces a reduced basis &lt;b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of L.</a:t>
            </a:r>
          </a:p>
          <a:p>
            <a:pPr lvl="1">
              <a:lnSpc>
                <a:spcPct val="90000"/>
              </a:lnSpc>
              <a:buNone/>
            </a:pPr>
            <a:endParaRPr lang="en-US" sz="2000" dirty="0">
              <a:latin typeface="Calibri" panose="020F0502020204030204" pitchFamily="34" charset="0"/>
              <a:cs typeface="Calibri" panose="020F0502020204030204" pitchFamily="34" charset="0"/>
            </a:endParaRP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(n-1)/4</a:t>
            </a:r>
            <a:r>
              <a:rPr lang="en-US" sz="2000" dirty="0">
                <a:latin typeface="Calibri" panose="020F0502020204030204" pitchFamily="34" charset="0"/>
                <a:cs typeface="Calibri" panose="020F0502020204030204" pitchFamily="34" charset="0"/>
              </a:rPr>
              <a:t>D</a:t>
            </a:r>
            <a:r>
              <a:rPr lang="en-US" sz="2000" baseline="30000" dirty="0">
                <a:latin typeface="Calibri" panose="020F0502020204030204" pitchFamily="34" charset="0"/>
                <a:cs typeface="Calibri" panose="020F0502020204030204" pitchFamily="34" charset="0"/>
              </a:rPr>
              <a:t>1/n</a:t>
            </a:r>
            <a:r>
              <a:rPr lang="en-US" sz="2000" dirty="0">
                <a:latin typeface="Calibri" panose="020F0502020204030204" pitchFamily="34" charset="0"/>
                <a:cs typeface="Calibri" panose="020F0502020204030204" pitchFamily="34" charset="0"/>
              </a:rPr>
              <a:t>.</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(n-1)/2</a:t>
            </a:r>
            <a:r>
              <a:rPr lang="en-US" sz="2000" dirty="0">
                <a:latin typeface="Calibri" panose="020F0502020204030204" pitchFamily="34" charset="0"/>
                <a:cs typeface="Calibri" panose="020F0502020204030204" pitchFamily="34" charset="0"/>
              </a:rPr>
              <a:t>l.</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n(n-1)/4</a:t>
            </a:r>
            <a:r>
              <a:rPr lang="en-US" sz="2000" dirty="0">
                <a:latin typeface="Calibri" panose="020F0502020204030204" pitchFamily="34" charset="0"/>
                <a:cs typeface="Calibri" panose="020F0502020204030204" pitchFamily="34" charset="0"/>
              </a:rPr>
              <a:t>D.</a:t>
            </a:r>
          </a:p>
          <a:p>
            <a:pPr marL="1257300" lvl="2"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If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algorithm takes O(n</a:t>
            </a:r>
            <a:r>
              <a:rPr lang="en-US" sz="2000" baseline="30000" dirty="0">
                <a:latin typeface="Calibri" panose="020F0502020204030204" pitchFamily="34" charset="0"/>
                <a:cs typeface="Calibri" panose="020F0502020204030204" pitchFamily="34" charset="0"/>
              </a:rPr>
              <a:t>4 </a:t>
            </a:r>
            <a:r>
              <a:rPr lang="en-US" sz="2000" dirty="0">
                <a:latin typeface="Calibri" panose="020F0502020204030204" pitchFamily="34" charset="0"/>
                <a:cs typeface="Calibri" panose="020F0502020204030204" pitchFamily="34" charset="0"/>
              </a:rPr>
              <a:t>lg(C)) .</a:t>
            </a:r>
          </a:p>
          <a:p>
            <a:pPr marL="1257300" lvl="2" indent="-457200">
              <a:lnSpc>
                <a:spcPct val="90000"/>
              </a:lnSpc>
              <a:buNone/>
            </a:pPr>
            <a:endParaRPr lang="en-US" dirty="0"/>
          </a:p>
          <a:p>
            <a:pPr marL="857250" lvl="1" indent="-457200">
              <a:lnSpc>
                <a:spcPct val="90000"/>
              </a:lnSpc>
              <a:buNone/>
            </a:pPr>
            <a:endParaRPr lang="en-US" sz="2400" b="1" dirty="0"/>
          </a:p>
        </p:txBody>
      </p:sp>
    </p:spTree>
    <p:extLst>
      <p:ext uri="{BB962C8B-B14F-4D97-AF65-F5344CB8AC3E}">
        <p14:creationId xmlns:p14="http://schemas.microsoft.com/office/powerpoint/2010/main" val="5206476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131</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Gauss again</a:t>
            </a:r>
          </a:p>
        </p:txBody>
      </p:sp>
      <p:sp>
        <p:nvSpPr>
          <p:cNvPr id="83973" name="Rectangle 3"/>
          <p:cNvSpPr>
            <a:spLocks noGrp="1" noChangeArrowheads="1"/>
          </p:cNvSpPr>
          <p:nvPr>
            <p:ph type="body" idx="1"/>
          </p:nvPr>
        </p:nvSpPr>
        <p:spPr>
          <a:xfrm>
            <a:off x="381000" y="1600200"/>
            <a:ext cx="7924800" cy="3962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be a basis for a two-dimensional lattice L in R</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 following algorithm produces a reduced basis.</a:t>
            </a:r>
          </a:p>
          <a:p>
            <a:pPr marL="0" indent="0">
              <a:lnSpc>
                <a:spcPct val="90000"/>
              </a:lnSpc>
              <a:spcBef>
                <a:spcPts val="200"/>
              </a:spcBef>
              <a:buNone/>
            </a:pPr>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1800" dirty="0">
                <a:latin typeface="Courier New" panose="02070309020205020404" pitchFamily="49" charset="0"/>
                <a:cs typeface="Courier New" panose="02070309020205020404" pitchFamily="49" charset="0"/>
              </a:rPr>
              <a:t>for(;;) {</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||&gt;||v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swap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and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 [] is the “closest integer” function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if(t==0)</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return;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2 </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endParaRPr lang="en-US" sz="1800" b="1" dirty="0">
              <a:latin typeface="Courier New" panose="02070309020205020404" pitchFamily="49" charset="0"/>
              <a:cs typeface="Courier New" panose="02070309020205020404" pitchFamily="49"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now a reduced basis and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is a shortest vector in the lattice</a:t>
            </a:r>
            <a:r>
              <a:rPr lang="en-US" sz="2000" dirty="0"/>
              <a:t>.</a:t>
            </a:r>
          </a:p>
        </p:txBody>
      </p:sp>
    </p:spTree>
    <p:extLst>
      <p:ext uri="{BB962C8B-B14F-4D97-AF65-F5344CB8AC3E}">
        <p14:creationId xmlns:p14="http://schemas.microsoft.com/office/powerpoint/2010/main" val="23554178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132</a:t>
            </a:fld>
            <a:endParaRPr lang="en-US"/>
          </a:p>
        </p:txBody>
      </p:sp>
    </p:spTree>
    <p:extLst>
      <p:ext uri="{BB962C8B-B14F-4D97-AF65-F5344CB8AC3E}">
        <p14:creationId xmlns:p14="http://schemas.microsoft.com/office/powerpoint/2010/main" val="142040395"/>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𝑈𝑠𝑒h𝑖𝑛𝑡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a:t> makehint</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𝑆𝑚𝑎𝑙𝑙𝑏𝑎𝑙𝑙</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𝑒𝑡𝑐</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MultiplyNTT</a:t>
                </a: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BaseCaseMultiply</a:t>
                </a: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133</a:t>
            </a:fld>
            <a:endParaRPr lang="en-US"/>
          </a:p>
        </p:txBody>
      </p:sp>
    </p:spTree>
    <p:extLst>
      <p:ext uri="{BB962C8B-B14F-4D97-AF65-F5344CB8AC3E}">
        <p14:creationId xmlns:p14="http://schemas.microsoft.com/office/powerpoint/2010/main" val="350319320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summary</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609600" y="2286000"/>
            <a:ext cx="7848600" cy="3429000"/>
          </a:xfrm>
        </p:spPr>
        <p:txBody>
          <a:bodyPr/>
          <a:lstStyle/>
          <a:p>
            <a:pPr>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Given two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where:</a:t>
            </a:r>
          </a:p>
          <a:p>
            <a:pPr>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 y</a:t>
            </a:r>
            <a:r>
              <a:rPr lang="en-US" altLang="zh-TW" sz="2000" baseline="-25000" dirty="0">
                <a:latin typeface="Calibri" panose="020F0502020204030204" pitchFamily="34" charset="0"/>
                <a:ea typeface="PMingLiU" pitchFamily="18" charset="-120"/>
                <a:cs typeface="Calibri" panose="020F0502020204030204" pitchFamily="34" charset="0"/>
              </a:rPr>
              <a:t>1</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and P+Q=O, Q= -P </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P=Q, R=2P,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609600" lvl="2" indent="-609600">
              <a:lnSpc>
                <a:spcPct val="80000"/>
              </a:lnSpc>
            </a:pPr>
            <a:endParaRPr lang="en-US" altLang="zh-TW" sz="2000" dirty="0">
              <a:ea typeface="PMingLiU" pitchFamily="18" charset="-120"/>
            </a:endParaRPr>
          </a:p>
          <a:p>
            <a:pPr marL="609600" indent="-609600">
              <a:lnSpc>
                <a:spcPct val="80000"/>
              </a:lnSpc>
              <a:buNone/>
            </a:pPr>
            <a:endParaRPr lang="en-US" altLang="zh-TW" sz="2000" dirty="0">
              <a:ea typeface="PMingLiU" pitchFamily="18" charset="-120"/>
            </a:endParaRP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838200" y="2286000"/>
            <a:ext cx="7391400" cy="3352800"/>
          </a:xfrm>
        </p:spPr>
        <p:txBody>
          <a:bodyPr/>
          <a:lstStyle/>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By using the doubling operation just defined, we can easily calculate P, 2P, 4P, 8P ,…, 2</a:t>
            </a:r>
            <a:r>
              <a:rPr lang="en-US" altLang="zh-TW" sz="2000" baseline="30000" dirty="0">
                <a:latin typeface="Calibri" panose="020F0502020204030204" pitchFamily="34" charset="0"/>
                <a:ea typeface="PMingLiU" pitchFamily="18" charset="-120"/>
                <a:cs typeface="Calibri" panose="020F0502020204030204" pitchFamily="34" charset="0"/>
              </a:rPr>
              <a:t>e</a:t>
            </a:r>
            <a:r>
              <a:rPr lang="en-US" altLang="zh-TW" sz="2000" dirty="0">
                <a:latin typeface="Calibri" panose="020F0502020204030204" pitchFamily="34" charset="0"/>
                <a:ea typeface="PMingLiU" pitchFamily="18" charset="-120"/>
                <a:cs typeface="Calibri" panose="020F0502020204030204" pitchFamily="34" charset="0"/>
              </a:rPr>
              <a:t>P and by adding appropriate multiples calculate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 for any n.</a:t>
            </a:r>
          </a:p>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 and n is the smallest positive integer with this property, we say P has order n.</a:t>
            </a:r>
          </a:p>
          <a:p>
            <a:r>
              <a:rPr lang="en-US" altLang="zh-TW" sz="2000" dirty="0">
                <a:latin typeface="Calibri" panose="020F0502020204030204" pitchFamily="34" charset="0"/>
                <a:ea typeface="PMingLiU" pitchFamily="18" charset="-120"/>
                <a:cs typeface="Calibri" panose="020F0502020204030204" pitchFamily="34" charset="0"/>
              </a:rPr>
              <a:t>Example:</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The order of P=(2,3) on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(0,1) is 6.  </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2P=(0,1), 4P= (0,-1), 6P=O.</a:t>
            </a:r>
          </a:p>
          <a:p>
            <a:pPr marL="609600" indent="-609600">
              <a:lnSpc>
                <a:spcPct val="80000"/>
              </a:lnSpc>
            </a:pPr>
            <a:endParaRPr lang="en-US" altLang="zh-TW" sz="2400" dirty="0">
              <a:ea typeface="PMingLiU" pitchFamily="18" charset="-12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Slide Number Placeholder 5"/>
          <p:cNvSpPr>
            <a:spLocks noGrp="1"/>
          </p:cNvSpPr>
          <p:nvPr>
            <p:ph type="sldNum" sz="quarter" idx="12"/>
          </p:nvPr>
        </p:nvSpPr>
        <p:spPr>
          <a:noFill/>
        </p:spPr>
        <p:txBody>
          <a:bodyPr/>
          <a:lstStyle/>
          <a:p>
            <a:fld id="{AF4C90B6-20E9-4306-9B76-A68B3452A7AF}" type="slidenum">
              <a:rPr lang="en-US" smtClean="0"/>
              <a:pPr/>
              <a:t>16</a:t>
            </a:fld>
            <a:endParaRPr lang="en-US"/>
          </a:p>
        </p:txBody>
      </p:sp>
      <p:sp>
        <p:nvSpPr>
          <p:cNvPr id="105476" name="Rectangle 2"/>
          <p:cNvSpPr>
            <a:spLocks noGrp="1" noChangeArrowheads="1"/>
          </p:cNvSpPr>
          <p:nvPr>
            <p:ph type="title"/>
          </p:nvPr>
        </p:nvSpPr>
        <p:spPr>
          <a:xfrm>
            <a:off x="457200" y="76200"/>
            <a:ext cx="8382000" cy="762000"/>
          </a:xfrm>
        </p:spPr>
        <p:txBody>
          <a:bodyPr/>
          <a:lstStyle/>
          <a:p>
            <a:r>
              <a:rPr lang="en-US" altLang="zh-TW" sz="3600" dirty="0">
                <a:ea typeface="PMingLiU" pitchFamily="18" charset="-120"/>
              </a:rPr>
              <a:t>Example of Addition and Element Order</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5477" name="Rectangle 3"/>
              <p:cNvSpPr>
                <a:spLocks noGrp="1" noChangeArrowheads="1"/>
              </p:cNvSpPr>
              <p:nvPr>
                <p:ph type="body" idx="1"/>
              </p:nvPr>
            </p:nvSpPr>
            <p:spPr>
              <a:xfrm>
                <a:off x="609600" y="2133600"/>
                <a:ext cx="8229600" cy="2819400"/>
              </a:xfrm>
            </p:spPr>
            <p:txBody>
              <a:bodyPr/>
              <a:lstStyle/>
              <a:p>
                <a:pPr>
                  <a:spcBef>
                    <a:spcPts val="200"/>
                  </a:spcBef>
                </a:pPr>
                <a:r>
                  <a:rPr lang="en-US" altLang="zh-TW" sz="1800" dirty="0">
                    <a:ea typeface="PMingLiU" pitchFamily="18" charset="-120"/>
                  </a:rPr>
                  <a:t>E(-36,0): y</a:t>
                </a:r>
                <a:r>
                  <a:rPr lang="en-US" altLang="zh-TW" sz="1800" baseline="30000" dirty="0">
                    <a:ea typeface="PMingLiU" pitchFamily="18" charset="-120"/>
                  </a:rPr>
                  <a:t>2</a:t>
                </a:r>
                <a:r>
                  <a:rPr lang="en-US" altLang="zh-TW" sz="1800" dirty="0">
                    <a:ea typeface="PMingLiU" pitchFamily="18" charset="-120"/>
                  </a:rPr>
                  <a:t>=x</a:t>
                </a:r>
                <a:r>
                  <a:rPr lang="en-US" altLang="zh-TW" sz="1800" baseline="30000" dirty="0">
                    <a:ea typeface="PMingLiU" pitchFamily="18" charset="-120"/>
                  </a:rPr>
                  <a:t>3</a:t>
                </a:r>
                <a:r>
                  <a:rPr lang="en-US" altLang="zh-TW" sz="1800" dirty="0">
                    <a:ea typeface="PMingLiU" pitchFamily="18" charset="-120"/>
                  </a:rPr>
                  <a:t>-36x.  P=(-3, 9), Q=(-2,8).</a:t>
                </a:r>
              </a:p>
              <a:p>
                <a:pPr>
                  <a:spcBef>
                    <a:spcPts val="200"/>
                  </a:spcBef>
                </a:pPr>
                <a:r>
                  <a:rPr lang="en-US" sz="1800" dirty="0"/>
                  <a:t>P + Q = (</a:t>
                </a:r>
                <a:r>
                  <a:rPr lang="en-US" sz="1800" dirty="0">
                    <a:sym typeface="Symbol" pitchFamily="18" charset="2"/>
                  </a:rPr>
                  <a:t></a:t>
                </a:r>
                <a:r>
                  <a:rPr lang="en-US" sz="1800" baseline="30000" dirty="0">
                    <a:sym typeface="Symbol" pitchFamily="18" charset="2"/>
                  </a:rPr>
                  <a:t>2</a:t>
                </a:r>
                <a:r>
                  <a:rPr lang="en-US" sz="1800" dirty="0">
                    <a:sym typeface="Symbol" pitchFamily="18" charset="2"/>
                  </a:rPr>
                  <a:t>-</a:t>
                </a:r>
                <a:r>
                  <a:rPr lang="en-US" sz="1800" dirty="0"/>
                  <a:t>x</a:t>
                </a:r>
                <a:r>
                  <a:rPr lang="en-US" sz="1800" baseline="-25000" dirty="0"/>
                  <a:t>1</a:t>
                </a:r>
                <a:r>
                  <a:rPr lang="en-US" sz="1800" dirty="0"/>
                  <a:t>-x</a:t>
                </a:r>
                <a:r>
                  <a:rPr lang="en-US" sz="1800" baseline="-25000" dirty="0"/>
                  <a:t>2</a:t>
                </a:r>
                <a:r>
                  <a:rPr lang="en-US" sz="1800" dirty="0"/>
                  <a:t>, </a:t>
                </a:r>
                <a:r>
                  <a:rPr lang="en-US" sz="1800" dirty="0">
                    <a:sym typeface="Symbol" pitchFamily="18" charset="2"/>
                  </a:rPr>
                  <a:t>(</a:t>
                </a:r>
                <a:r>
                  <a:rPr lang="en-US" sz="1800" dirty="0"/>
                  <a:t>x</a:t>
                </a:r>
                <a:r>
                  <a:rPr lang="en-US" sz="1800" baseline="-25000" dirty="0"/>
                  <a:t>1</a:t>
                </a:r>
                <a:r>
                  <a:rPr lang="en-US" sz="1800" dirty="0"/>
                  <a:t>-x</a:t>
                </a:r>
                <a:r>
                  <a:rPr lang="en-US" sz="1800" baseline="-25000" dirty="0"/>
                  <a:t>3</a:t>
                </a:r>
                <a:r>
                  <a:rPr lang="en-US" sz="1800" dirty="0"/>
                  <a:t>)-y</a:t>
                </a:r>
                <a:r>
                  <a:rPr lang="en-US" sz="1800" baseline="-25000" dirty="0"/>
                  <a:t>1</a:t>
                </a:r>
                <a:r>
                  <a:rPr lang="en-US" sz="1800" dirty="0"/>
                  <a:t>)</a:t>
                </a:r>
              </a:p>
              <a:p>
                <a:pPr marL="857250" lvl="2" indent="0">
                  <a:spcBef>
                    <a:spcPts val="200"/>
                  </a:spcBef>
                  <a:buNone/>
                </a:pP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𝜆</m:t>
                    </m:r>
                    <m:r>
                      <a:rPr lang="en-US" sz="2000" b="0" i="1" smtClean="0">
                        <a:latin typeface="Cambria Math" panose="02040503050406030204" pitchFamily="18" charset="0"/>
                        <a:ea typeface="Cambria Math" panose="02040503050406030204" pitchFamily="18" charset="0"/>
                        <a:sym typeface="Symbol" pitchFamily="18" charset="2"/>
                      </a:rPr>
                      <m:t>=</m:t>
                    </m:r>
                    <m:f>
                      <m:fPr>
                        <m:ctrlPr>
                          <a:rPr lang="en-US" sz="2000" b="0" i="1" smtClean="0">
                            <a:latin typeface="Cambria Math" panose="02040503050406030204" pitchFamily="18" charset="0"/>
                            <a:ea typeface="Cambria Math" panose="02040503050406030204" pitchFamily="18" charset="0"/>
                            <a:sym typeface="Symbol" pitchFamily="18" charset="2"/>
                          </a:rPr>
                        </m:ctrlPr>
                      </m:fPr>
                      <m:num>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num>
                      <m:den>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b="0" i="1" smtClean="0">
                        <a:latin typeface="Cambria Math" panose="02040503050406030204" pitchFamily="18" charset="0"/>
                        <a:ea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𝑄</m:t>
                    </m:r>
                  </m:oMath>
                </a14:m>
                <a:r>
                  <a:rPr lang="en-US" sz="2000" dirty="0"/>
                  <a:t>.</a:t>
                </a:r>
              </a:p>
              <a:p>
                <a:pPr marL="857250" lvl="2" indent="0">
                  <a:spcBef>
                    <a:spcPts val="200"/>
                  </a:spcBef>
                  <a:buNone/>
                </a:pPr>
                <a14:m>
                  <m:oMath xmlns:m="http://schemas.openxmlformats.org/officeDocument/2006/math">
                    <m:r>
                      <a:rPr lang="en-US" sz="2000" i="1">
                        <a:latin typeface="Cambria Math" panose="02040503050406030204" pitchFamily="18" charset="0"/>
                        <a:ea typeface="Cambria Math" panose="02040503050406030204" pitchFamily="18" charset="0"/>
                        <a:sym typeface="Symbol" pitchFamily="18" charset="2"/>
                      </a:rPr>
                      <m:t>𝜆</m:t>
                    </m:r>
                    <m:r>
                      <a:rPr lang="en-US" sz="2000" i="1">
                        <a:latin typeface="Cambria Math" panose="02040503050406030204" pitchFamily="18" charset="0"/>
                        <a:ea typeface="Cambria Math" panose="02040503050406030204" pitchFamily="18" charset="0"/>
                        <a:sym typeface="Symbol" pitchFamily="18" charset="2"/>
                      </a:rPr>
                      <m:t>=</m:t>
                    </m:r>
                    <m:f>
                      <m:fPr>
                        <m:ctrlPr>
                          <a:rPr lang="en-US" sz="2000" i="1">
                            <a:latin typeface="Cambria Math" panose="02040503050406030204" pitchFamily="18" charset="0"/>
                            <a:ea typeface="Cambria Math" panose="02040503050406030204" pitchFamily="18" charset="0"/>
                            <a:sym typeface="Symbol" pitchFamily="18" charset="2"/>
                          </a:rPr>
                        </m:ctrlPr>
                      </m:fPr>
                      <m:num>
                        <m:r>
                          <a:rPr lang="en-US" sz="2000" b="0" i="1" smtClean="0">
                            <a:latin typeface="Cambria Math" panose="02040503050406030204" pitchFamily="18" charset="0"/>
                            <a:ea typeface="Cambria Math" panose="02040503050406030204" pitchFamily="18" charset="0"/>
                            <a:sym typeface="Symbol" pitchFamily="18" charset="2"/>
                          </a:rPr>
                          <m:t>3</m:t>
                        </m:r>
                        <m:sSup>
                          <m:sSupPr>
                            <m:ctrlPr>
                              <a:rPr lang="en-US" sz="2000" b="0" i="1" smtClean="0">
                                <a:latin typeface="Cambria Math" panose="02040503050406030204" pitchFamily="18" charset="0"/>
                                <a:ea typeface="Cambria Math" panose="02040503050406030204" pitchFamily="18" charset="0"/>
                                <a:sym typeface="Symbol" pitchFamily="18" charset="2"/>
                              </a:rPr>
                            </m:ctrlPr>
                          </m:sSupPr>
                          <m:e>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e>
                          <m:sup>
                            <m:r>
                              <a:rPr lang="en-US" sz="2000" b="0" i="1" smtClean="0">
                                <a:latin typeface="Cambria Math" panose="02040503050406030204" pitchFamily="18" charset="0"/>
                                <a:ea typeface="Cambria Math" panose="02040503050406030204" pitchFamily="18" charset="0"/>
                                <a:sym typeface="Symbol" pitchFamily="18" charset="2"/>
                              </a:rPr>
                              <m:t>2</m:t>
                            </m:r>
                          </m:sup>
                        </m:sSup>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num>
                      <m:den>
                        <m:sSub>
                          <m:sSubPr>
                            <m:ctrlPr>
                              <a:rPr lang="en-US" sz="2000" i="1">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2</m:t>
                            </m:r>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i="1">
                        <a:latin typeface="Cambria Math" panose="02040503050406030204" pitchFamily="18" charset="0"/>
                        <a:ea typeface="Cambria Math" panose="02040503050406030204" pitchFamily="18" charset="0"/>
                        <a:sym typeface="Symbol" pitchFamily="18" charset="2"/>
                      </a:rPr>
                      <m:t>, </m:t>
                    </m:r>
                    <m:r>
                      <a:rPr lang="en-US" sz="2000" i="1">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i="1">
                        <a:latin typeface="Cambria Math" panose="02040503050406030204" pitchFamily="18" charset="0"/>
                        <a:ea typeface="Cambria Math" panose="02040503050406030204" pitchFamily="18" charset="0"/>
                        <a:sym typeface="Symbol" pitchFamily="18" charset="2"/>
                      </a:rPr>
                      <m:t>𝑄</m:t>
                    </m:r>
                  </m:oMath>
                </a14:m>
                <a:r>
                  <a:rPr lang="en-US" sz="2000" dirty="0"/>
                  <a:t>.</a:t>
                </a:r>
              </a:p>
              <a:p>
                <a:pPr>
                  <a:spcBef>
                    <a:spcPts val="200"/>
                  </a:spcBef>
                </a:pPr>
                <a:r>
                  <a:rPr lang="en-US" altLang="zh-TW" sz="1800" dirty="0">
                    <a:ea typeface="PMingLiU" pitchFamily="18" charset="-120"/>
                  </a:rPr>
                  <a:t>P+Q= (x</a:t>
                </a:r>
                <a:r>
                  <a:rPr lang="en-US" altLang="zh-TW" sz="1800" baseline="-25000" dirty="0">
                    <a:ea typeface="PMingLiU" pitchFamily="18" charset="-120"/>
                  </a:rPr>
                  <a:t>3</a:t>
                </a:r>
                <a:r>
                  <a:rPr lang="en-US" altLang="zh-TW" sz="1800" dirty="0">
                    <a:ea typeface="PMingLiU" pitchFamily="18" charset="-120"/>
                  </a:rPr>
                  <a:t>,y</a:t>
                </a:r>
                <a:r>
                  <a:rPr lang="en-US" altLang="zh-TW" sz="1800" baseline="-25000" dirty="0">
                    <a:ea typeface="PMingLiU" pitchFamily="18" charset="-120"/>
                  </a:rPr>
                  <a:t>3</a:t>
                </a:r>
                <a:r>
                  <a:rPr lang="en-US" altLang="zh-TW" sz="1800" dirty="0">
                    <a:ea typeface="PMingLiU" pitchFamily="18" charset="-120"/>
                  </a:rPr>
                  <a:t>)=(6,0)</a:t>
                </a:r>
              </a:p>
              <a:p>
                <a:pPr>
                  <a:spcBef>
                    <a:spcPts val="200"/>
                  </a:spcBef>
                </a:pPr>
                <a:r>
                  <a:rPr lang="en-US" altLang="zh-TW" sz="1800" dirty="0">
                    <a:ea typeface="PMingLiU" pitchFamily="18" charset="-120"/>
                  </a:rPr>
                  <a:t>2P=(25/4,-35/8)</a:t>
                </a:r>
              </a:p>
              <a:p>
                <a:pPr>
                  <a:spcBef>
                    <a:spcPts val="200"/>
                  </a:spcBef>
                </a:pPr>
                <a:r>
                  <a:rPr lang="en-US" altLang="zh-TW" sz="1800" dirty="0">
                    <a:ea typeface="PMingLiU" pitchFamily="18" charset="-120"/>
                  </a:rPr>
                  <a:t>Note growth of denominators</a:t>
                </a:r>
              </a:p>
              <a:p>
                <a:pPr marL="609600" indent="-609600">
                  <a:buNone/>
                </a:pPr>
                <a:endParaRPr lang="en-US" altLang="zh-TW" sz="2400" dirty="0">
                  <a:ea typeface="PMingLiU" pitchFamily="18" charset="-120"/>
                </a:endParaRPr>
              </a:p>
            </p:txBody>
          </p:sp>
        </mc:Choice>
        <mc:Fallback xmlns="">
          <p:sp>
            <p:nvSpPr>
              <p:cNvPr id="105477" name="Rectangle 3"/>
              <p:cNvSpPr>
                <a:spLocks noGrp="1" noRot="1" noChangeAspect="1" noMove="1" noResize="1" noEditPoints="1" noAdjustHandles="1" noChangeArrowheads="1" noChangeShapeType="1" noTextEdit="1"/>
              </p:cNvSpPr>
              <p:nvPr>
                <p:ph type="body" idx="1"/>
              </p:nvPr>
            </p:nvSpPr>
            <p:spPr>
              <a:xfrm>
                <a:off x="609600" y="2133600"/>
                <a:ext cx="8229600" cy="2819400"/>
              </a:xfrm>
              <a:blipFill>
                <a:blip r:embed="rId2"/>
                <a:stretch>
                  <a:fillRect l="-463" t="-897"/>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Proof of group laws</a:t>
            </a:r>
          </a:p>
        </p:txBody>
      </p:sp>
      <p:sp>
        <p:nvSpPr>
          <p:cNvPr id="84997" name="Rectangle 3"/>
          <p:cNvSpPr>
            <a:spLocks noGrp="1" noChangeArrowheads="1"/>
          </p:cNvSpPr>
          <p:nvPr>
            <p:ph type="body" idx="1"/>
          </p:nvPr>
        </p:nvSpPr>
        <p:spPr>
          <a:xfrm>
            <a:off x="723900" y="2133600"/>
            <a:ext cx="8115300" cy="33909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From the formulas and definitions, it is easy to see the operation “+” is commutative, O acts like an identity and if P=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-P= (x,-y) with P+(-P)= O. </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 Associativity is the only law that’s hard to verify.  We could use the formulas to prove it but that’s pretty ugly.</a:t>
            </a:r>
          </a:p>
          <a:p>
            <a:pPr lvl="1">
              <a:lnSpc>
                <a:spcPct val="90000"/>
              </a:lnSpc>
              <a:spcBef>
                <a:spcPts val="200"/>
              </a:spcBef>
            </a:pPr>
            <a:r>
              <a:rPr lang="en-US" sz="2000" dirty="0">
                <a:latin typeface="Calibri" panose="020F0502020204030204" pitchFamily="34" charset="0"/>
                <a:cs typeface="Calibri" panose="020F0502020204030204" pitchFamily="34" charset="0"/>
              </a:rPr>
              <a:t>There is a shorter proof that uses the following result: Let C,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three cubic curves.  Suppose C goes through eight of the nine intersection points of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C also goes through the ninth intersection point.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Associativity</a:t>
            </a:r>
          </a:p>
        </p:txBody>
      </p:sp>
      <p:sp>
        <p:nvSpPr>
          <p:cNvPr id="84997" name="Rectangle 3"/>
          <p:cNvSpPr>
            <a:spLocks noGrp="1" noChangeArrowheads="1"/>
          </p:cNvSpPr>
          <p:nvPr>
            <p:ph type="body" idx="1"/>
          </p:nvPr>
        </p:nvSpPr>
        <p:spPr>
          <a:xfrm>
            <a:off x="495300" y="1600200"/>
            <a:ext cx="8153400" cy="4495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If P and Q are points on an elliptic curve, E, let P*Q denote the third point of intersection of the line PQ and E.</a:t>
            </a:r>
          </a:p>
          <a:p>
            <a:pPr>
              <a:lnSpc>
                <a:spcPct val="90000"/>
              </a:lnSpc>
              <a:spcBef>
                <a:spcPts val="200"/>
              </a:spcBef>
            </a:pPr>
            <a:r>
              <a:rPr lang="en-US" sz="1800" dirty="0">
                <a:latin typeface="Calibri" panose="020F0502020204030204" pitchFamily="34" charset="0"/>
                <a:cs typeface="Calibri" panose="020F0502020204030204" pitchFamily="34" charset="0"/>
              </a:rPr>
              <a:t>Now let P, Q, R be points on an elliptic curve E.  We want to prove (P+Q)+R=P+(Q+R).  To get (P+Q), form P*Q and find the intersection point, between P*Q  and E and the vertical line through P*Q; this latter operation is the same as finding the intersection of P*Q, O (the point at infinity) and E.  To get (P+Q)+R, find (P+Q)*R and the vertical line, the other intersection point with E is (P+Q)+R.  A similar calculation applies to P+(Q+R) and it suffices to show (P+Q)*R=P*(Q+R). O,P,Q,R, P*Q, P+Q, Q*R, Q+R and the intersection of the line between (P+Q), R and E lie on the two </a:t>
            </a:r>
            <a:r>
              <a:rPr lang="en-US" sz="1800" dirty="0" err="1">
                <a:latin typeface="Calibri" panose="020F0502020204030204" pitchFamily="34" charset="0"/>
                <a:cs typeface="Calibri" panose="020F0502020204030204" pitchFamily="34" charset="0"/>
              </a:rPr>
              <a:t>cubics</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Product of the lines [(P,Q), (R,P+Q), (Q+R, O)]</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Product of the lines [(P,Q+R), (P+Q,O), (R,Q)]</a:t>
            </a:r>
          </a:p>
          <a:p>
            <a:pPr>
              <a:lnSpc>
                <a:spcPct val="90000"/>
              </a:lnSpc>
              <a:spcBef>
                <a:spcPts val="200"/>
              </a:spcBef>
            </a:pPr>
            <a:r>
              <a:rPr lang="en-US" sz="1800" dirty="0">
                <a:latin typeface="Calibri" panose="020F0502020204030204" pitchFamily="34" charset="0"/>
                <a:cs typeface="Calibri" panose="020F0502020204030204" pitchFamily="34" charset="0"/>
              </a:rPr>
              <a:t>The original curve E goes through eight of these points, so it must go through the ninth [ (P+Q)*R].  Thus, the intersection of the two lines lies on E and (P+Q)*R= P*(Q+R).</a:t>
            </a:r>
          </a:p>
          <a:p>
            <a:pPr>
              <a:lnSpc>
                <a:spcPct val="90000"/>
              </a:lnSpc>
              <a:spcBef>
                <a:spcPts val="200"/>
              </a:spcBef>
            </a:pPr>
            <a:r>
              <a:rPr lang="en-US" sz="1800" dirty="0">
                <a:latin typeface="Calibri" panose="020F0502020204030204" pitchFamily="34" charset="0"/>
                <a:cs typeface="Calibri" panose="020F0502020204030204" pitchFamily="34" charset="0"/>
              </a:rPr>
              <a:t>This proof will seem more natural if you’ve taken projective geometry.  You could just slog out the algebra though.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19</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Mordell and Mazur</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981200"/>
                <a:ext cx="8153400" cy="3581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Mordell:  Let E be the elliptic curve given by the equation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bx +c and suppose that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D</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𝑐</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2</m:t>
                        </m:r>
                      </m:sup>
                    </m:sSup>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−27</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+18</m:t>
                    </m:r>
                    <m:r>
                      <a:rPr lang="en-US" sz="2000" b="0" i="1" smtClean="0">
                        <a:latin typeface="Cambria Math" panose="02040503050406030204" pitchFamily="18" charset="0"/>
                        <a:cs typeface="Calibri" panose="020F0502020204030204" pitchFamily="34" charset="0"/>
                      </a:rPr>
                      <m:t>𝑎𝑏𝑐</m:t>
                    </m:r>
                    <m:r>
                      <a:rPr lang="en-US"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There exist r points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a:t>
                </a:r>
                <a:r>
                  <a:rPr lang="en-US" sz="2000" baseline="-25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such that all rational points on E are of the form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r</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𝑎</m:t>
                        </m:r>
                      </m:e>
                      <m:sub>
                        <m:r>
                          <a:rPr lang="en-US" sz="2000" b="0" i="1" smtClean="0">
                            <a:latin typeface="Cambria Math" panose="02040503050406030204" pitchFamily="18" charset="0"/>
                            <a:cs typeface="Calibri" panose="020F0502020204030204" pitchFamily="34" charset="0"/>
                          </a:rPr>
                          <m:t>𝑖</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Mazur:  Let C be a non-singular rational cubic curve and C(Q) contain a point of order m, then 1&lt;m≦10 or m=12.  In fact, the order of the group of finite order points is either cyclic or a product of a group of order 2 with a cyclic group of order less than or equal to 4.</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981200"/>
                <a:ext cx="8153400" cy="3581400"/>
              </a:xfrm>
              <a:blipFill>
                <a:blip r:embed="rId3"/>
                <a:stretch>
                  <a:fillRect l="-778" t="-2120"/>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Elliptic Curves</a:t>
            </a:r>
          </a:p>
        </p:txBody>
      </p:sp>
      <p:sp>
        <p:nvSpPr>
          <p:cNvPr id="84997" name="Rectangle 3"/>
          <p:cNvSpPr>
            <a:spLocks noGrp="1" noChangeArrowheads="1"/>
          </p:cNvSpPr>
          <p:nvPr>
            <p:ph type="body" idx="1"/>
          </p:nvPr>
        </p:nvSpPr>
        <p:spPr>
          <a:xfrm>
            <a:off x="609600" y="15240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Motivation: </a:t>
            </a:r>
          </a:p>
          <a:p>
            <a:pPr lvl="1">
              <a:lnSpc>
                <a:spcPct val="90000"/>
              </a:lnSpc>
            </a:pPr>
            <a:r>
              <a:rPr lang="en-US" sz="2000" dirty="0">
                <a:latin typeface="Calibri" panose="020F0502020204030204" pitchFamily="34" charset="0"/>
                <a:cs typeface="Calibri" panose="020F0502020204030204" pitchFamily="34" charset="0"/>
              </a:rPr>
              <a:t>Full employment act for mathematicians</a:t>
            </a:r>
          </a:p>
          <a:p>
            <a:pPr lvl="1">
              <a:lnSpc>
                <a:spcPct val="90000"/>
              </a:lnSpc>
            </a:pPr>
            <a:r>
              <a:rPr lang="en-US" sz="2000" dirty="0">
                <a:latin typeface="Calibri" panose="020F0502020204030204" pitchFamily="34" charset="0"/>
                <a:cs typeface="Calibri" panose="020F0502020204030204" pitchFamily="34" charset="0"/>
              </a:rPr>
              <a:t>Elliptic curves over finite fields have an arithmetic operation</a:t>
            </a:r>
          </a:p>
          <a:p>
            <a:pPr lvl="1">
              <a:lnSpc>
                <a:spcPct val="90000"/>
              </a:lnSpc>
            </a:pPr>
            <a:r>
              <a:rPr lang="en-US" sz="2000" dirty="0">
                <a:latin typeface="Calibri" panose="020F0502020204030204" pitchFamily="34" charset="0"/>
                <a:cs typeface="Calibri" panose="020F0502020204030204" pitchFamily="34" charset="0"/>
              </a:rPr>
              <a:t>Index calculus doesn’t work on elliptic curves.</a:t>
            </a:r>
          </a:p>
          <a:p>
            <a:pPr lvl="1">
              <a:lnSpc>
                <a:spcPct val="90000"/>
              </a:lnSpc>
            </a:pPr>
            <a:r>
              <a:rPr lang="en-US" sz="2000" dirty="0">
                <a:latin typeface="Calibri" panose="020F0502020204030204" pitchFamily="34" charset="0"/>
                <a:cs typeface="Calibri" panose="020F0502020204030204" pitchFamily="34" charset="0"/>
              </a:rPr>
              <a:t>Even for large elliptic curves, field size is relatively modest so arithmetic is faster</a:t>
            </a:r>
          </a:p>
          <a:p>
            <a:pPr lvl="1">
              <a:lnSpc>
                <a:spcPct val="90000"/>
              </a:lnSpc>
            </a:pPr>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Use this operation to define a discrete log problem.</a:t>
            </a:r>
          </a:p>
          <a:p>
            <a:pPr>
              <a:lnSpc>
                <a:spcPct val="90000"/>
              </a:lnSpc>
            </a:pPr>
            <a:r>
              <a:rPr lang="en-US" sz="2000" dirty="0">
                <a:latin typeface="Calibri" panose="020F0502020204030204" pitchFamily="34" charset="0"/>
                <a:cs typeface="Calibri" panose="020F0502020204030204" pitchFamily="34" charset="0"/>
              </a:rPr>
              <a:t>To do this we need to:</a:t>
            </a:r>
          </a:p>
          <a:p>
            <a:pPr lvl="1">
              <a:lnSpc>
                <a:spcPct val="90000"/>
              </a:lnSpc>
            </a:pPr>
            <a:r>
              <a:rPr lang="en-US" sz="2000" dirty="0">
                <a:latin typeface="Calibri" panose="020F0502020204030204" pitchFamily="34" charset="0"/>
                <a:cs typeface="Calibri" panose="020F0502020204030204" pitchFamily="34" charset="0"/>
              </a:rPr>
              <a:t>Define point addition and multiplication on an elliptic curve</a:t>
            </a:r>
          </a:p>
          <a:p>
            <a:pPr lvl="1">
              <a:lnSpc>
                <a:spcPct val="90000"/>
              </a:lnSpc>
            </a:pPr>
            <a:r>
              <a:rPr lang="en-US" sz="2000" dirty="0">
                <a:latin typeface="Calibri" panose="020F0502020204030204" pitchFamily="34" charset="0"/>
                <a:cs typeface="Calibri" panose="020F0502020204030204" pitchFamily="34" charset="0"/>
              </a:rPr>
              <a:t>Find an elliptic curve whose arithmetic gives rise to large finite groups with elements of high order</a:t>
            </a:r>
          </a:p>
          <a:p>
            <a:pPr lvl="1">
              <a:lnSpc>
                <a:spcPct val="90000"/>
              </a:lnSpc>
            </a:pPr>
            <a:r>
              <a:rPr lang="en-US" sz="2000" dirty="0">
                <a:latin typeface="Calibri" panose="020F0502020204030204" pitchFamily="34" charset="0"/>
                <a:cs typeface="Calibri" panose="020F0502020204030204" pitchFamily="34" charset="0"/>
              </a:rPr>
              <a:t>Figure out how to embed a message in a point multiplication.</a:t>
            </a:r>
          </a:p>
          <a:p>
            <a:pPr lvl="1">
              <a:lnSpc>
                <a:spcPct val="90000"/>
              </a:lnSpc>
            </a:pPr>
            <a:r>
              <a:rPr lang="en-US" sz="2000" dirty="0">
                <a:latin typeface="Calibri" panose="020F0502020204030204" pitchFamily="34" charset="0"/>
                <a:cs typeface="Calibri" panose="020F0502020204030204" pitchFamily="34" charset="0"/>
              </a:rPr>
              <a:t>Figure out how to pick “good” curves.</a:t>
            </a:r>
          </a:p>
          <a:p>
            <a:pPr lvl="1">
              <a:lnSpc>
                <a:spcPct val="90000"/>
              </a:lnSpc>
            </a:pPr>
            <a:endParaRPr lang="en-US" sz="2000" dirty="0"/>
          </a:p>
          <a:p>
            <a:pPr>
              <a:lnSpc>
                <a:spcPct val="90000"/>
              </a:lnSpc>
              <a:buNone/>
            </a:pP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Fermat’s Last Theorem</a:t>
            </a:r>
          </a:p>
        </p:txBody>
      </p:sp>
      <p:sp>
        <p:nvSpPr>
          <p:cNvPr id="84997" name="Rectangle 3"/>
          <p:cNvSpPr>
            <a:spLocks noGrp="1" noChangeArrowheads="1"/>
          </p:cNvSpPr>
          <p:nvPr>
            <p:ph type="body" idx="1"/>
          </p:nvPr>
        </p:nvSpPr>
        <p:spPr>
          <a:xfrm>
            <a:off x="457200" y="2057400"/>
            <a:ext cx="8458200" cy="3429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z</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has no non-trivial solutions in Z for n&gt;2.  </a:t>
            </a:r>
          </a:p>
          <a:p>
            <a:pPr>
              <a:lnSpc>
                <a:spcPct val="90000"/>
              </a:lnSpc>
              <a:spcBef>
                <a:spcPts val="200"/>
              </a:spcBef>
            </a:pPr>
            <a:r>
              <a:rPr lang="en-US" sz="2000" dirty="0">
                <a:latin typeface="Calibri" panose="020F0502020204030204" pitchFamily="34" charset="0"/>
                <a:cs typeface="Calibri" panose="020F0502020204030204" pitchFamily="34" charset="0"/>
              </a:rPr>
              <a:t>It is sufficient to prove this for n=p, where p is an odd prime.</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Proof (full version will be on HW):</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Suppose </a:t>
            </a:r>
            <a:r>
              <a:rPr lang="en-US" sz="2000" dirty="0" err="1">
                <a:latin typeface="Calibri" panose="020F0502020204030204" pitchFamily="34" charset="0"/>
                <a:cs typeface="Calibri" panose="020F0502020204030204" pitchFamily="34" charset="0"/>
              </a:rPr>
              <a:t>A</a:t>
            </a:r>
            <a:r>
              <a:rPr lang="en-US" sz="2000" baseline="30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=C</a:t>
            </a:r>
            <a:r>
              <a:rPr lang="en-US" sz="2000" baseline="30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(A,B,C)=1.</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dirty="0" err="1">
                <a:latin typeface="Calibri" panose="020F0502020204030204" pitchFamily="34" charset="0"/>
                <a:cs typeface="Calibri" panose="020F0502020204030204" pitchFamily="34" charset="0"/>
              </a:rPr>
              <a:t>x+A</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Wiles: 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modular.</a:t>
            </a:r>
          </a:p>
          <a:p>
            <a:pPr marL="857250" lvl="1" indent="-45720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Ribet</a:t>
            </a:r>
            <a:r>
              <a:rPr lang="en-US" sz="2000" dirty="0">
                <a:latin typeface="Calibri" panose="020F0502020204030204" pitchFamily="34" charset="0"/>
                <a:cs typeface="Calibri" panose="020F0502020204030204" pitchFamily="34" charset="0"/>
              </a:rPr>
              <a:t>: E</a:t>
            </a:r>
            <a:r>
              <a:rPr lang="en-US" sz="2000" baseline="-25000" dirty="0">
                <a:latin typeface="Calibri" panose="020F0502020204030204" pitchFamily="34" charset="0"/>
                <a:cs typeface="Calibri" panose="020F0502020204030204" pitchFamily="34" charset="0"/>
              </a:rPr>
              <a:t>AB </a:t>
            </a:r>
            <a:r>
              <a:rPr lang="en-US" sz="2000" dirty="0">
                <a:latin typeface="Calibri" panose="020F0502020204030204" pitchFamily="34" charset="0"/>
                <a:cs typeface="Calibri" panose="020F0502020204030204" pitchFamily="34" charset="0"/>
              </a:rPr>
              <a:t>is too weird to be modular.</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Fermat was right.</a:t>
            </a:r>
          </a:p>
          <a:p>
            <a:pPr marL="857250" lvl="1" indent="-457200">
              <a:lnSpc>
                <a:spcPct val="90000"/>
              </a:lnSpc>
              <a:buFont typeface="+mj-lt"/>
              <a:buAutoNum type="arabicPeriod"/>
            </a:pPr>
            <a:endParaRPr lang="en-US" sz="2000" dirty="0"/>
          </a:p>
          <a:p>
            <a:pPr marL="857250" lvl="1" indent="-457200">
              <a:lnSpc>
                <a:spcPct val="90000"/>
              </a:lnSpc>
              <a:buFont typeface="+mj-lt"/>
              <a:buAutoNum type="arabicPeriod"/>
            </a:pPr>
            <a:endParaRPr lang="en-US"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21</a:t>
            </a:fld>
            <a:endParaRPr lang="en-US"/>
          </a:p>
        </p:txBody>
      </p:sp>
      <p:sp>
        <p:nvSpPr>
          <p:cNvPr id="84996" name="Rectangle 2"/>
          <p:cNvSpPr>
            <a:spLocks noGrp="1" noChangeArrowheads="1"/>
          </p:cNvSpPr>
          <p:nvPr>
            <p:ph type="title"/>
          </p:nvPr>
        </p:nvSpPr>
        <p:spPr>
          <a:xfrm>
            <a:off x="304800" y="76200"/>
            <a:ext cx="8534400" cy="914400"/>
          </a:xfrm>
        </p:spPr>
        <p:txBody>
          <a:bodyPr/>
          <a:lstStyle/>
          <a:p>
            <a:r>
              <a:rPr lang="en-US" sz="3600" dirty="0"/>
              <a:t>Why elliptic curves might be valuable in crypto</a:t>
            </a:r>
          </a:p>
        </p:txBody>
      </p:sp>
      <p:sp>
        <p:nvSpPr>
          <p:cNvPr id="84997" name="Rectangle 3"/>
          <p:cNvSpPr>
            <a:spLocks noGrp="1" noChangeArrowheads="1"/>
          </p:cNvSpPr>
          <p:nvPr>
            <p:ph type="body" idx="1"/>
          </p:nvPr>
        </p:nvSpPr>
        <p:spPr>
          <a:xfrm>
            <a:off x="304800" y="1524000"/>
            <a:ext cx="8153400" cy="1143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Consider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+17.  Let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be a rational point on E.  Define ht(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max(|A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Define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(2,3),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(-1,4) and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graphicFrame>
        <p:nvGraphicFramePr>
          <p:cNvPr id="7" name="Table 6"/>
          <p:cNvGraphicFramePr>
            <a:graphicFrameLocks noGrp="1"/>
          </p:cNvGraphicFramePr>
          <p:nvPr/>
        </p:nvGraphicFramePr>
        <p:xfrm>
          <a:off x="457200" y="2971800"/>
          <a:ext cx="1828800" cy="29667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1</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2</a:t>
                      </a:r>
                    </a:p>
                  </a:txBody>
                  <a:tcPr/>
                </a:tc>
                <a:tc>
                  <a:txBody>
                    <a:bodyPr/>
                    <a:lstStyle/>
                    <a:p>
                      <a:pPr algn="r"/>
                      <a:r>
                        <a:rPr lang="en-US" sz="1600" dirty="0">
                          <a:solidFill>
                            <a:schemeClr val="tx1"/>
                          </a:solidFill>
                        </a:rPr>
                        <a:t>1</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3</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4</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4"/>
                  </a:ext>
                </a:extLst>
              </a:tr>
              <a:tr h="370840">
                <a:tc>
                  <a:txBody>
                    <a:bodyPr/>
                    <a:lstStyle/>
                    <a:p>
                      <a:pPr algn="r"/>
                      <a:r>
                        <a:rPr lang="en-US" sz="1600" dirty="0">
                          <a:solidFill>
                            <a:schemeClr val="tx1"/>
                          </a:solidFill>
                        </a:rPr>
                        <a:t>5</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5"/>
                  </a:ext>
                </a:extLst>
              </a:tr>
              <a:tr h="370840">
                <a:tc>
                  <a:txBody>
                    <a:bodyPr/>
                    <a:lstStyle/>
                    <a:p>
                      <a:pPr algn="r"/>
                      <a:r>
                        <a:rPr lang="en-US" sz="1600" dirty="0">
                          <a:solidFill>
                            <a:schemeClr val="tx1"/>
                          </a:solidFill>
                        </a:rPr>
                        <a:t>6</a:t>
                      </a:r>
                    </a:p>
                  </a:txBody>
                  <a:tcPr/>
                </a:tc>
                <a:tc>
                  <a:txBody>
                    <a:bodyPr/>
                    <a:lstStyle/>
                    <a:p>
                      <a:pPr algn="r"/>
                      <a:r>
                        <a:rPr lang="en-US" sz="1600" dirty="0">
                          <a:solidFill>
                            <a:schemeClr val="tx1"/>
                          </a:solidFill>
                        </a:rPr>
                        <a:t>106</a:t>
                      </a:r>
                    </a:p>
                  </a:txBody>
                  <a:tcPr/>
                </a:tc>
                <a:extLst>
                  <a:ext uri="{0D108BD9-81ED-4DB2-BD59-A6C34878D82A}">
                    <a16:rowId xmlns:a16="http://schemas.microsoft.com/office/drawing/2014/main" val="10006"/>
                  </a:ext>
                </a:extLst>
              </a:tr>
              <a:tr h="370840">
                <a:tc>
                  <a:txBody>
                    <a:bodyPr/>
                    <a:lstStyle/>
                    <a:p>
                      <a:pPr algn="r"/>
                      <a:r>
                        <a:rPr lang="en-US" sz="1600" dirty="0">
                          <a:solidFill>
                            <a:schemeClr val="tx1"/>
                          </a:solidFill>
                        </a:rPr>
                        <a:t>7</a:t>
                      </a:r>
                    </a:p>
                  </a:txBody>
                  <a:tcPr/>
                </a:tc>
                <a:tc>
                  <a:txBody>
                    <a:bodyPr/>
                    <a:lstStyle/>
                    <a:p>
                      <a:pPr algn="r"/>
                      <a:r>
                        <a:rPr lang="en-US" sz="1600" dirty="0">
                          <a:solidFill>
                            <a:schemeClr val="tx1"/>
                          </a:solidFill>
                        </a:rPr>
                        <a:t>2228</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2590800" y="3022600"/>
          <a:ext cx="6172200" cy="1854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8</a:t>
                      </a:r>
                    </a:p>
                  </a:txBody>
                  <a:tcPr/>
                </a:tc>
                <a:tc>
                  <a:txBody>
                    <a:bodyPr/>
                    <a:lstStyle/>
                    <a:p>
                      <a:pPr algn="r"/>
                      <a:r>
                        <a:rPr lang="en-US" sz="1600" dirty="0">
                          <a:solidFill>
                            <a:schemeClr val="tx1"/>
                          </a:solidFill>
                        </a:rPr>
                        <a:t>76271</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9</a:t>
                      </a:r>
                    </a:p>
                  </a:txBody>
                  <a:tcPr/>
                </a:tc>
                <a:tc>
                  <a:txBody>
                    <a:bodyPr/>
                    <a:lstStyle/>
                    <a:p>
                      <a:pPr algn="r"/>
                      <a:r>
                        <a:rPr lang="en-US" sz="1600" dirty="0">
                          <a:solidFill>
                            <a:schemeClr val="tx1"/>
                          </a:solidFill>
                        </a:rPr>
                        <a:t>9776276</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10</a:t>
                      </a:r>
                    </a:p>
                  </a:txBody>
                  <a:tcPr/>
                </a:tc>
                <a:tc>
                  <a:txBody>
                    <a:bodyPr/>
                    <a:lstStyle/>
                    <a:p>
                      <a:pPr algn="r"/>
                      <a:r>
                        <a:rPr lang="en-US" sz="1600" dirty="0">
                          <a:solidFill>
                            <a:schemeClr val="tx1"/>
                          </a:solidFill>
                        </a:rPr>
                        <a:t>3497742218</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20</a:t>
                      </a:r>
                    </a:p>
                  </a:txBody>
                  <a:tcPr/>
                </a:tc>
                <a:tc>
                  <a:txBody>
                    <a:bodyPr/>
                    <a:lstStyle/>
                    <a:p>
                      <a:pPr algn="r"/>
                      <a:r>
                        <a:rPr lang="en-US" sz="1600" dirty="0">
                          <a:solidFill>
                            <a:schemeClr val="tx1"/>
                          </a:solidFill>
                        </a:rPr>
                        <a:t>8309471981636130322638066614339972215969861310</a:t>
                      </a:r>
                    </a:p>
                  </a:txBody>
                  <a:tcPr/>
                </a:tc>
                <a:extLst>
                  <a:ext uri="{0D108BD9-81ED-4DB2-BD59-A6C34878D82A}">
                    <a16:rowId xmlns:a16="http://schemas.microsoft.com/office/drawing/2014/main" val="10004"/>
                  </a:ext>
                </a:extLst>
              </a:tr>
            </a:tbl>
          </a:graphicData>
        </a:graphic>
      </p:graphicFrame>
      <p:sp>
        <p:nvSpPr>
          <p:cNvPr id="9" name="Rectangle 3"/>
          <p:cNvSpPr txBox="1">
            <a:spLocks noChangeArrowheads="1"/>
          </p:cNvSpPr>
          <p:nvPr/>
        </p:nvSpPr>
        <p:spPr bwMode="auto">
          <a:xfrm>
            <a:off x="2819400" y="5105400"/>
            <a:ext cx="5943600" cy="106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indent="-342900">
              <a:lnSpc>
                <a:spcPct val="90000"/>
              </a:lnSpc>
              <a:spcBef>
                <a:spcPct val="20000"/>
              </a:spcBef>
              <a:buFontTx/>
              <a:buChar cha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In fact, </a:t>
            </a:r>
            <a:r>
              <a:rPr kumimoji="1" lang="en-US" sz="2000" b="0" i="0" u="none" strike="noStrike" kern="0" cap="none" spc="0" normalizeH="0" baseline="0" noProof="0" dirty="0" err="1">
                <a:ln>
                  <a:noFill/>
                </a:ln>
                <a:solidFill>
                  <a:schemeClr val="tx1"/>
                </a:solidFill>
                <a:effectLst/>
                <a:uLnTx/>
                <a:uFillTx/>
                <a:latin typeface="Calibri" panose="020F0502020204030204" pitchFamily="34" charset="0"/>
                <a:cs typeface="Calibri" panose="020F0502020204030204" pitchFamily="34" charset="0"/>
              </a:rPr>
              <a:t>ht</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≅(1.574)</a:t>
            </a:r>
            <a:r>
              <a:rPr lang="en-US" sz="2000" baseline="30000" dirty="0">
                <a:latin typeface="Calibri" panose="020F0502020204030204" pitchFamily="34" charset="0"/>
                <a:cs typeface="Calibri" panose="020F0502020204030204" pitchFamily="34" charset="0"/>
              </a:rPr>
              <a:t>ns</a:t>
            </a:r>
            <a:r>
              <a:rPr lang="en-US" sz="2000" dirty="0">
                <a:latin typeface="Calibri" panose="020F0502020204030204" pitchFamily="34" charset="0"/>
                <a:cs typeface="Calibri" panose="020F0502020204030204" pitchFamily="34" charset="0"/>
              </a:rPr>
              <a:t>, ns=n</a:t>
            </a:r>
            <a:r>
              <a:rPr lang="en-US" sz="2000" baseline="30000" dirty="0">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p:txBody>
      </p:sp>
      <p:sp>
        <p:nvSpPr>
          <p:cNvPr id="10" name="TextBox 9"/>
          <p:cNvSpPr txBox="1"/>
          <p:nvPr/>
        </p:nvSpPr>
        <p:spPr>
          <a:xfrm>
            <a:off x="3276600" y="5715000"/>
            <a:ext cx="5141664" cy="307777"/>
          </a:xfrm>
          <a:prstGeom prst="rect">
            <a:avLst/>
          </a:prstGeom>
          <a:noFill/>
        </p:spPr>
        <p:txBody>
          <a:bodyPr wrap="none" rtlCol="0">
            <a:spAutoFit/>
          </a:bodyPr>
          <a:lstStyle/>
          <a:p>
            <a:r>
              <a:rPr lang="en-US" sz="1400" dirty="0">
                <a:latin typeface="Calibri" pitchFamily="34" charset="0"/>
              </a:rPr>
              <a:t>Example from Silverman, A Friendly Introduction to Number Theory.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lide Number Placeholder 5"/>
          <p:cNvSpPr>
            <a:spLocks noGrp="1"/>
          </p:cNvSpPr>
          <p:nvPr>
            <p:ph type="sldNum" sz="quarter" idx="12"/>
          </p:nvPr>
        </p:nvSpPr>
        <p:spPr>
          <a:noFill/>
        </p:spPr>
        <p:txBody>
          <a:bodyPr/>
          <a:lstStyle/>
          <a:p>
            <a:fld id="{78A42090-54D2-438D-A7D8-0762FB904B5D}" type="slidenum">
              <a:rPr lang="en-US" smtClean="0"/>
              <a:pPr/>
              <a:t>22</a:t>
            </a:fld>
            <a:endParaRPr lang="en-US"/>
          </a:p>
        </p:txBody>
      </p:sp>
      <p:sp>
        <p:nvSpPr>
          <p:cNvPr id="106500" name="Rectangle 2"/>
          <p:cNvSpPr>
            <a:spLocks noGrp="1" noChangeArrowheads="1"/>
          </p:cNvSpPr>
          <p:nvPr>
            <p:ph type="title"/>
          </p:nvPr>
        </p:nvSpPr>
        <p:spPr>
          <a:xfrm>
            <a:off x="685800" y="76200"/>
            <a:ext cx="7772400" cy="762000"/>
          </a:xfrm>
        </p:spPr>
        <p:txBody>
          <a:bodyPr/>
          <a:lstStyle/>
          <a:p>
            <a:r>
              <a:rPr lang="en-US" sz="3600" dirty="0"/>
              <a:t>Points on elliptic curves over </a:t>
            </a:r>
            <a:r>
              <a:rPr lang="en-US" sz="3600" dirty="0" err="1"/>
              <a:t>F</a:t>
            </a:r>
            <a:r>
              <a:rPr lang="en-US" sz="3600" baseline="-25000" dirty="0" err="1"/>
              <a:t>q</a:t>
            </a:r>
            <a:endParaRPr lang="en-US" sz="3600" baseline="-25000" dirty="0"/>
          </a:p>
        </p:txBody>
      </p:sp>
      <p:sp>
        <p:nvSpPr>
          <p:cNvPr id="106501" name="Rectangle 3"/>
          <p:cNvSpPr>
            <a:spLocks noGrp="1" noChangeArrowheads="1"/>
          </p:cNvSpPr>
          <p:nvPr>
            <p:ph type="body" idx="1"/>
          </p:nvPr>
        </p:nvSpPr>
        <p:spPr>
          <a:xfrm>
            <a:off x="990600" y="1600200"/>
            <a:ext cx="7467600" cy="4724400"/>
          </a:xfrm>
        </p:spPr>
        <p:txBody>
          <a:bodyPr/>
          <a:lstStyle/>
          <a:p>
            <a:pPr>
              <a:spcBef>
                <a:spcPts val="200"/>
              </a:spcBef>
            </a:pPr>
            <a:r>
              <a:rPr lang="en-US" sz="2000" dirty="0">
                <a:latin typeface="Calibri" panose="020F0502020204030204" pitchFamily="34" charset="0"/>
                <a:cs typeface="Calibri" panose="020F0502020204030204" pitchFamily="34" charset="0"/>
              </a:rPr>
              <a:t>The number of points N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the number of solutions of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  </a:t>
            </a:r>
          </a:p>
          <a:p>
            <a:pPr>
              <a:spcBef>
                <a:spcPts val="200"/>
              </a:spcBef>
            </a:pPr>
            <a:r>
              <a:rPr lang="en-US" sz="2000" dirty="0">
                <a:latin typeface="Calibri" panose="020F0502020204030204" pitchFamily="34" charset="0"/>
                <a:cs typeface="Calibri" panose="020F0502020204030204" pitchFamily="34" charset="0"/>
              </a:rPr>
              <a:t>For each of q </a:t>
            </a:r>
            <a:r>
              <a:rPr lang="en-US" sz="2000" dirty="0" err="1">
                <a:latin typeface="Calibri" panose="020F0502020204030204" pitchFamily="34" charset="0"/>
                <a:cs typeface="Calibri" panose="020F0502020204030204" pitchFamily="34" charset="0"/>
              </a:rPr>
              <a:t>x’s</a:t>
            </a:r>
            <a:r>
              <a:rPr lang="en-US" sz="2000" dirty="0">
                <a:latin typeface="Calibri" panose="020F0502020204030204" pitchFamily="34" charset="0"/>
                <a:cs typeface="Calibri" panose="020F0502020204030204" pitchFamily="34" charset="0"/>
              </a:rPr>
              <a:t> there are up to 2 square roots plus O, giving a maximum of 2q+1.  However, not every number in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has a square root.  In fact, N= q+1+</a:t>
            </a:r>
            <a:r>
              <a:rPr lang="en-US" sz="2000" dirty="0">
                <a:latin typeface="Calibri" panose="020F0502020204030204" pitchFamily="34" charset="0"/>
                <a:cs typeface="Calibri" panose="020F0502020204030204" pitchFamily="34" charset="0"/>
                <a:sym typeface="Symbol" pitchFamily="18" charset="2"/>
              </a:rPr>
              <a:t></a:t>
            </a:r>
            <a:r>
              <a:rPr lang="en-US" sz="2000" baseline="-25000" dirty="0">
                <a:latin typeface="Calibri" panose="020F0502020204030204" pitchFamily="34" charset="0"/>
                <a:cs typeface="Calibri" panose="020F0502020204030204" pitchFamily="34" charset="0"/>
                <a:sym typeface="Symbol" pitchFamily="18" charset="2"/>
              </a:rPr>
              <a:t>x</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where  is the quadratic character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sym typeface="Symbol" pitchFamily="18" charset="2"/>
            </a:endParaRPr>
          </a:p>
          <a:p>
            <a:pPr>
              <a:spcBef>
                <a:spcPts val="200"/>
              </a:spcBef>
            </a:pPr>
            <a:r>
              <a:rPr lang="en-US" sz="2000" i="1" dirty="0" err="1">
                <a:latin typeface="Calibri" panose="020F0502020204030204" pitchFamily="34" charset="0"/>
                <a:cs typeface="Calibri" panose="020F0502020204030204" pitchFamily="34" charset="0"/>
                <a:sym typeface="Symbol" pitchFamily="18" charset="2"/>
              </a:rPr>
              <a:t>Hasse’s</a:t>
            </a:r>
            <a:r>
              <a:rPr lang="en-US" sz="2000" i="1" dirty="0">
                <a:latin typeface="Calibri" panose="020F0502020204030204" pitchFamily="34" charset="0"/>
                <a:cs typeface="Calibri" panose="020F0502020204030204" pitchFamily="34" charset="0"/>
                <a:sym typeface="Symbol" pitchFamily="18" charset="2"/>
              </a:rPr>
              <a:t> Theorem:  </a:t>
            </a:r>
            <a:r>
              <a:rPr lang="en-US" sz="2000" dirty="0">
                <a:latin typeface="Calibri" panose="020F0502020204030204" pitchFamily="34" charset="0"/>
                <a:cs typeface="Calibri" panose="020F0502020204030204" pitchFamily="34" charset="0"/>
                <a:sym typeface="Symbol" pitchFamily="18" charset="2"/>
              </a:rPr>
              <a:t>|N–(q+1)|2q where N is the number of points</a:t>
            </a:r>
          </a:p>
          <a:p>
            <a:pPr>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a:latin typeface="Calibri" panose="020F0502020204030204" pitchFamily="34" charset="0"/>
                <a:cs typeface="Calibri" panose="020F0502020204030204" pitchFamily="34" charset="0"/>
                <a:sym typeface="Symbol" pitchFamily="18" charset="2"/>
              </a:rPr>
              <a:t>N= (q+1)-t, t= 0,q, 2q, 3q or 4q.</a:t>
            </a:r>
          </a:p>
          <a:p>
            <a:pPr>
              <a:spcBef>
                <a:spcPts val="200"/>
              </a:spcBef>
            </a:pPr>
            <a:r>
              <a:rPr lang="en-US" sz="2000" dirty="0">
                <a:latin typeface="Calibri" panose="020F0502020204030204" pitchFamily="34" charset="0"/>
                <a:cs typeface="Calibri" panose="020F0502020204030204" pitchFamily="34" charset="0"/>
                <a:sym typeface="Symbol" pitchFamily="18" charset="2"/>
              </a:rPr>
              <a:t>The </a:t>
            </a:r>
            <a:r>
              <a:rPr lang="en-US" sz="2000" dirty="0" err="1">
                <a:latin typeface="Calibri" panose="020F0502020204030204" pitchFamily="34" charset="0"/>
                <a:cs typeface="Calibri" panose="020F0502020204030204" pitchFamily="34" charset="0"/>
                <a:sym typeface="Symbol" pitchFamily="18" charset="2"/>
              </a:rPr>
              <a:t>abelian</a:t>
            </a:r>
            <a:r>
              <a:rPr lang="en-US" sz="2000" dirty="0">
                <a:latin typeface="Calibri" panose="020F0502020204030204" pitchFamily="34" charset="0"/>
                <a:cs typeface="Calibri" panose="020F0502020204030204" pitchFamily="34" charset="0"/>
                <a:sym typeface="Symbol" pitchFamily="18" charset="2"/>
              </a:rPr>
              <a:t> group formed by addition 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does not need to be cyclic, although it often is; it can always be decomposed into cyclic groups.  In fact, if G is the Elliptic group for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q</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a:t>
            </a:r>
          </a:p>
          <a:p>
            <a:pPr>
              <a:spcBef>
                <a:spcPts val="200"/>
              </a:spcBef>
            </a:pPr>
            <a:r>
              <a:rPr lang="en-US" sz="2000" i="1" dirty="0">
                <a:latin typeface="Calibri" panose="020F0502020204030204" pitchFamily="34" charset="0"/>
                <a:cs typeface="Calibri" panose="020F0502020204030204" pitchFamily="34" charset="0"/>
                <a:sym typeface="Symbol" pitchFamily="18" charset="2"/>
              </a:rPr>
              <a:t>Theorem:</a:t>
            </a:r>
            <a:r>
              <a:rPr lang="en-US" sz="2000" dirty="0">
                <a:latin typeface="Calibri" panose="020F0502020204030204" pitchFamily="34" charset="0"/>
                <a:cs typeface="Calibri" panose="020F0502020204030204" pitchFamily="34" charset="0"/>
                <a:sym typeface="Symbol" pitchFamily="18" charset="2"/>
              </a:rPr>
              <a:t> G=</a:t>
            </a:r>
            <a:r>
              <a:rPr lang="en-US" sz="2000" dirty="0" err="1">
                <a:latin typeface="Calibri" panose="020F0502020204030204" pitchFamily="34" charset="0"/>
                <a:cs typeface="Calibri" panose="020F0502020204030204" pitchFamily="34" charset="0"/>
                <a:sym typeface="Symbol" pitchFamily="18" charset="2"/>
              </a:rPr>
              <a:t>Z</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Zp</a:t>
            </a:r>
            <a:r>
              <a:rPr lang="en-US" sz="2000" baseline="30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Zq</a:t>
            </a:r>
            <a:r>
              <a:rPr lang="en-US" sz="2000" baseline="30000" dirty="0" err="1">
                <a:latin typeface="Calibri" panose="020F0502020204030204" pitchFamily="34" charset="0"/>
                <a:cs typeface="Calibri" panose="020F0502020204030204" pitchFamily="34" charset="0"/>
                <a:sym typeface="Symbol" pitchFamily="18" charset="2"/>
              </a:rPr>
              <a:t>b</a:t>
            </a:r>
            <a:r>
              <a:rPr lang="en-US" sz="2000" baseline="30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Example: E</a:t>
            </a:r>
            <a:r>
              <a:rPr lang="en-US" sz="2000" baseline="-25000" dirty="0">
                <a:latin typeface="Calibri" panose="020F0502020204030204" pitchFamily="34" charset="0"/>
                <a:cs typeface="Calibri" panose="020F0502020204030204" pitchFamily="34" charset="0"/>
                <a:sym typeface="Symbol" pitchFamily="18" charset="2"/>
              </a:rPr>
              <a:t>71</a:t>
            </a:r>
            <a:r>
              <a:rPr lang="en-US" sz="2000" dirty="0">
                <a:latin typeface="Calibri" panose="020F0502020204030204" pitchFamily="34" charset="0"/>
                <a:cs typeface="Calibri" panose="020F0502020204030204" pitchFamily="34" charset="0"/>
                <a:sym typeface="Symbol" pitchFamily="18" charset="2"/>
              </a:rPr>
              <a:t>(-1,0). N= 72, G is of type (2,4,9).</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23</a:t>
            </a:fld>
            <a:endParaRPr lang="en-US"/>
          </a:p>
        </p:txBody>
      </p:sp>
      <p:sp>
        <p:nvSpPr>
          <p:cNvPr id="84996" name="Rectangle 2"/>
          <p:cNvSpPr>
            <a:spLocks noGrp="1" noChangeArrowheads="1"/>
          </p:cNvSpPr>
          <p:nvPr>
            <p:ph type="title"/>
          </p:nvPr>
        </p:nvSpPr>
        <p:spPr>
          <a:xfrm>
            <a:off x="685800" y="76200"/>
            <a:ext cx="7772400" cy="609600"/>
          </a:xfrm>
        </p:spPr>
        <p:txBody>
          <a:bodyPr/>
          <a:lstStyle/>
          <a:p>
            <a:r>
              <a:rPr lang="en-US" sz="3600" dirty="0"/>
              <a:t>E</a:t>
            </a:r>
            <a:r>
              <a:rPr lang="en-US" sz="3600" baseline="-25000" dirty="0"/>
              <a:t>71</a:t>
            </a:r>
            <a:r>
              <a:rPr lang="en-US" sz="3600" dirty="0"/>
              <a:t>(-1, 0) – Spot the Group</a:t>
            </a:r>
          </a:p>
        </p:txBody>
      </p:sp>
      <p:sp>
        <p:nvSpPr>
          <p:cNvPr id="84997" name="Rectangle 3"/>
          <p:cNvSpPr>
            <a:spLocks noGrp="1" noChangeArrowheads="1"/>
          </p:cNvSpPr>
          <p:nvPr>
            <p:ph type="body" idx="1"/>
          </p:nvPr>
        </p:nvSpPr>
        <p:spPr>
          <a:xfrm>
            <a:off x="228600" y="1143000"/>
            <a:ext cx="8686800" cy="685800"/>
          </a:xfrm>
        </p:spPr>
        <p:txBody>
          <a:bodyPr/>
          <a:lstStyle/>
          <a:p>
            <a:pPr>
              <a:lnSpc>
                <a:spcPct val="90000"/>
              </a:lnSpc>
            </a:pPr>
            <a:r>
              <a:rPr lang="en-US" sz="1800" dirty="0"/>
              <a:t>There are 72 points on the curve.  Can you spot (2, 4, 9).  Points:</a:t>
            </a:r>
          </a:p>
        </p:txBody>
      </p:sp>
      <p:sp>
        <p:nvSpPr>
          <p:cNvPr id="8" name="Rectangle 3"/>
          <p:cNvSpPr txBox="1">
            <a:spLocks noChangeArrowheads="1"/>
          </p:cNvSpPr>
          <p:nvPr/>
        </p:nvSpPr>
        <p:spPr bwMode="auto">
          <a:xfrm>
            <a:off x="685800" y="1981200"/>
            <a:ext cx="16764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kern="0" dirty="0">
                <a:latin typeface="+mn-lt"/>
              </a:rPr>
              <a:t>   </a:t>
            </a:r>
            <a:r>
              <a:rPr kumimoji="1" lang="en-US" sz="1400" b="0" i="0" u="none" strike="noStrike" kern="0" cap="none" spc="0" normalizeH="0" baseline="0" noProof="0" dirty="0">
                <a:ln>
                  <a:noFill/>
                </a:ln>
                <a:solidFill>
                  <a:schemeClr val="tx1"/>
                </a:solidFill>
                <a:effectLst/>
                <a:uLnTx/>
                <a:uFillTx/>
                <a:latin typeface="+mn-lt"/>
                <a:ea typeface="+mn-ea"/>
                <a:cs typeface="+mn-cs"/>
              </a:rPr>
              <a:t> [  1]         O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( 0,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( 1,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19)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52)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42)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64)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56)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15)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14)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57)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23)</a:t>
            </a:r>
          </a:p>
          <a:p>
            <a:pPr marL="342900" marR="0" lvl="0" indent="-342900" algn="l" defTabSz="914400" rtl="0" eaLnBrk="0" fontAlgn="base" latinLnBrk="0" hangingPunct="0">
              <a:lnSpc>
                <a:spcPct val="90000"/>
              </a:lnSpc>
              <a:spcBef>
                <a:spcPct val="20000"/>
              </a:spcBef>
              <a:spcAft>
                <a:spcPct val="0"/>
              </a:spcAft>
              <a:buClrTx/>
              <a:buSzTx/>
              <a:buFontTx/>
              <a:buNone/>
              <a:tabLst/>
              <a:defRPr/>
            </a:pPr>
            <a:endParaRPr kumimoji="1" lang="en-US" sz="1400" b="0" i="0" u="none" strike="noStrike" kern="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bwMode="auto">
          <a:xfrm>
            <a:off x="2438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48)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62)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42)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54)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17)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64)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58)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13)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42)</a:t>
            </a:r>
          </a:p>
          <a:p>
            <a:pPr marL="342900" marR="0" lvl="0" indent="-342900" algn="l" defTabSz="914400" rtl="0" eaLnBrk="0" fontAlgn="base" latinLnBrk="0" hangingPunct="0">
              <a:lnSpc>
                <a:spcPct val="90000"/>
              </a:lnSpc>
              <a:spcBef>
                <a:spcPct val="200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0" name="Rectangle 3"/>
          <p:cNvSpPr txBox="1">
            <a:spLocks noChangeArrowheads="1"/>
          </p:cNvSpPr>
          <p:nvPr/>
        </p:nvSpPr>
        <p:spPr bwMode="auto">
          <a:xfrm>
            <a:off x="4191000" y="1981200"/>
            <a:ext cx="20574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50)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49)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51)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16)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55)</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47)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1" name="Rectangle 3"/>
          <p:cNvSpPr txBox="1">
            <a:spLocks noChangeArrowheads="1"/>
          </p:cNvSpPr>
          <p:nvPr/>
        </p:nvSpPr>
        <p:spPr bwMode="auto">
          <a:xfrm>
            <a:off x="5867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24)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31)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40)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41)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30)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10)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61)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69)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27)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44)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(70,  0)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495300" y="1905000"/>
            <a:ext cx="8153400" cy="4191000"/>
          </a:xfrm>
        </p:spPr>
        <p:txBody>
          <a:bodyPr/>
          <a:lstStyle/>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P+O=P</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 y), then P+(x, -y)=O. The point (x, -y) is the negative of P, denoted as –P. </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is determined by the following rules:</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The order of P is the smallest positive number n: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5867400" y="1849582"/>
            <a:ext cx="3048000" cy="1676400"/>
          </a:xfrm>
        </p:spPr>
        <p:txBody>
          <a:bodyPr/>
          <a:lstStyle/>
          <a:p>
            <a:pPr marL="609600" indent="-609600">
              <a:lnSpc>
                <a:spcPct val="80000"/>
              </a:lnSpc>
              <a:buNone/>
            </a:pPr>
            <a:r>
              <a:rPr lang="en-US" sz="2000" dirty="0">
                <a:latin typeface="Calibri" panose="020F0502020204030204" pitchFamily="34" charset="0"/>
                <a:cs typeface="Calibri" panose="020F0502020204030204" pitchFamily="34" charset="0"/>
              </a:rPr>
              <a:t>Note:</a:t>
            </a:r>
          </a:p>
          <a:p>
            <a:pPr marL="1009650" lvl="1" indent="-609600">
              <a:lnSpc>
                <a:spcPct val="80000"/>
              </a:lnSpc>
              <a:buNone/>
            </a:pPr>
            <a:r>
              <a:rPr lang="en-US" sz="1800" dirty="0">
                <a:latin typeface="Calibri" panose="020F0502020204030204" pitchFamily="34" charset="0"/>
                <a:cs typeface="Calibri" panose="020F0502020204030204" pitchFamily="34" charset="0"/>
              </a:rPr>
              <a:t>93</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23</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r>
              <a:rPr lang="en-US" sz="1800" dirty="0">
                <a:latin typeface="Calibri" panose="020F0502020204030204" pitchFamily="34" charset="0"/>
                <a:cs typeface="Calibri" panose="020F0502020204030204" pitchFamily="34" charset="0"/>
              </a:rPr>
              <a:t>74</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54</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+17=22 (101)</a:t>
            </a:r>
          </a:p>
          <a:p>
            <a:pPr marL="1009650" lvl="1" indent="-609600">
              <a:lnSpc>
                <a:spcPct val="80000"/>
              </a:lnSpc>
              <a:buNone/>
            </a:pPr>
            <a:r>
              <a:rPr lang="en-US" sz="1800" dirty="0">
                <a:latin typeface="Calibri" panose="020F0502020204030204" pitchFamily="34" charset="0"/>
                <a:cs typeface="Calibri" panose="020F0502020204030204" pitchFamily="34" charset="0"/>
              </a:rPr>
              <a:t>41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29</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+17=65 (101)</a:t>
            </a:r>
          </a:p>
          <a:p>
            <a:pPr marL="1009650" lvl="1" indent="-609600">
              <a:lnSpc>
                <a:spcPct val="80000"/>
              </a:lnSpc>
              <a:buNone/>
            </a:pPr>
            <a:r>
              <a:rPr lang="en-US" sz="1800" dirty="0">
                <a:latin typeface="Calibri" panose="020F0502020204030204" pitchFamily="34" charset="0"/>
                <a:cs typeface="Calibri" panose="020F0502020204030204" pitchFamily="34" charset="0"/>
              </a:rPr>
              <a:t>37</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41</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+17=56 (101)</a:t>
            </a:r>
          </a:p>
          <a:p>
            <a:pPr marL="1009650" lvl="1" indent="-609600">
              <a:lnSpc>
                <a:spcPct val="80000"/>
              </a:lnSpc>
              <a:buNone/>
            </a:pPr>
            <a:r>
              <a:rPr lang="en-US" sz="1800" dirty="0">
                <a:latin typeface="Calibri" panose="020F0502020204030204" pitchFamily="34" charset="0"/>
                <a:cs typeface="Calibri" panose="020F0502020204030204" pitchFamily="34" charset="0"/>
              </a:rPr>
              <a:t>88</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35</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endParaRPr lang="en-US" sz="1800" dirty="0">
              <a:latin typeface="Arial" pitchFamily="34" charset="0"/>
              <a:cs typeface="Arial" pitchFamily="34" charset="0"/>
            </a:endParaRPr>
          </a:p>
        </p:txBody>
      </p:sp>
      <p:sp>
        <p:nvSpPr>
          <p:cNvPr id="6" name="Rectangle 3"/>
          <p:cNvSpPr txBox="1">
            <a:spLocks noChangeArrowheads="1"/>
          </p:cNvSpPr>
          <p:nvPr/>
        </p:nvSpPr>
        <p:spPr bwMode="auto">
          <a:xfrm>
            <a:off x="457200" y="1981200"/>
            <a:ext cx="6248400" cy="4953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E:  y</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x</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3</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+17 (mod 101) or E</a:t>
            </a:r>
            <a:r>
              <a:rPr kumimoji="1" lang="en-US" sz="2000" b="0" i="0" u="none" strike="noStrike" kern="0" cap="none" spc="0" normalizeH="0" baseline="-25000" noProof="0" dirty="0">
                <a:ln>
                  <a:noFill/>
                </a:ln>
                <a:solidFill>
                  <a:schemeClr val="tx1"/>
                </a:solidFill>
                <a:effectLst/>
                <a:uLnTx/>
                <a:uFillTx/>
                <a:latin typeface="Calibri" panose="020F0502020204030204" pitchFamily="34" charset="0"/>
                <a:cs typeface="Calibri" panose="020F0502020204030204" pitchFamily="34" charset="0"/>
              </a:rPr>
              <a:t>101</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(0,17)</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 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+a)/(2y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(23,93)+(54,74)= (29, 41)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(74-93)/(54-23) = -19/31=  82 x 88 = 45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45</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-23-54= 29 (101)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45 x </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(23-29)-93)= 41</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 x (41, 37)= (35, 88)</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(3 x 41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+ 0)/(2 x 37)= 94/74=94 x 86 =4</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- 82= 35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 x (41-35)-37= -13= 88 (101)</a:t>
            </a: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Slide Number Placeholder 5"/>
          <p:cNvSpPr>
            <a:spLocks noGrp="1"/>
          </p:cNvSpPr>
          <p:nvPr>
            <p:ph type="sldNum" sz="quarter" idx="12"/>
          </p:nvPr>
        </p:nvSpPr>
        <p:spPr>
          <a:noFill/>
        </p:spPr>
        <p:txBody>
          <a:bodyPr/>
          <a:lstStyle/>
          <a:p>
            <a:fld id="{AF1832AE-BD35-47F1-883C-D3420920AB47}" type="slidenum">
              <a:rPr lang="en-US" smtClean="0"/>
              <a:pPr/>
              <a:t>26</a:t>
            </a:fld>
            <a:endParaRPr lang="en-US"/>
          </a:p>
        </p:txBody>
      </p:sp>
      <p:sp>
        <p:nvSpPr>
          <p:cNvPr id="103428" name="Rectangle 2"/>
          <p:cNvSpPr>
            <a:spLocks noGrp="1" noChangeArrowheads="1"/>
          </p:cNvSpPr>
          <p:nvPr>
            <p:ph type="title"/>
          </p:nvPr>
        </p:nvSpPr>
        <p:spPr>
          <a:xfrm>
            <a:off x="685800" y="0"/>
            <a:ext cx="7772400" cy="762000"/>
          </a:xfrm>
        </p:spPr>
        <p:txBody>
          <a:bodyPr/>
          <a:lstStyle/>
          <a:p>
            <a:r>
              <a:rPr lang="en-US" sz="3600" dirty="0"/>
              <a:t>Elliptic Curve (Characteristic = 2)</a:t>
            </a:r>
          </a:p>
        </p:txBody>
      </p:sp>
      <p:sp>
        <p:nvSpPr>
          <p:cNvPr id="103429" name="Rectangle 3"/>
          <p:cNvSpPr>
            <a:spLocks noGrp="1" noChangeArrowheads="1"/>
          </p:cNvSpPr>
          <p:nvPr>
            <p:ph type="body" idx="1"/>
          </p:nvPr>
        </p:nvSpPr>
        <p:spPr>
          <a:xfrm>
            <a:off x="304800" y="1295400"/>
            <a:ext cx="4724400" cy="4724400"/>
          </a:xfrm>
        </p:spPr>
        <p:txBody>
          <a:bodyPr/>
          <a:lstStyle/>
          <a:p>
            <a:pPr>
              <a:spcBef>
                <a:spcPts val="200"/>
              </a:spcBef>
            </a:pPr>
            <a:r>
              <a:rPr lang="en-US" sz="2000" dirty="0">
                <a:latin typeface="Calibri" panose="020F0502020204030204" pitchFamily="34" charset="0"/>
                <a:cs typeface="Calibri" panose="020F0502020204030204" pitchFamily="34" charset="0"/>
              </a:rPr>
              <a:t>For K of characteristic 2, define j(E) =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 </a:t>
            </a:r>
            <a:endParaRPr lang="en-US" sz="1800" dirty="0">
              <a:latin typeface="Calibri" panose="020F0502020204030204" pitchFamily="34" charset="0"/>
              <a:cs typeface="Calibri" panose="020F0502020204030204" pitchFamily="34" charset="0"/>
              <a:sym typeface="Symbol" pitchFamily="18" charset="2"/>
            </a:endParaRPr>
          </a:p>
          <a:p>
            <a:pPr>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a:t>
            </a:r>
          </a:p>
          <a:p>
            <a:pPr lvl="1">
              <a:spcBef>
                <a:spcPts val="200"/>
              </a:spcBef>
            </a:pPr>
            <a:r>
              <a:rPr lang="en-US" sz="2000" dirty="0">
                <a:latin typeface="Calibri" panose="020F0502020204030204" pitchFamily="34" charset="0"/>
                <a:cs typeface="Calibri" panose="020F0502020204030204" pitchFamily="34" charset="0"/>
              </a:rPr>
              <a:t>P = Q</a:t>
            </a: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sym typeface="Symbol" pitchFamily="18" charset="2"/>
              </a:rPr>
              <a:t> =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endParaRPr lang="en-US" sz="2000" dirty="0">
              <a:latin typeface="Calibri" panose="020F0502020204030204" pitchFamily="34" charset="0"/>
              <a:cs typeface="Calibri" panose="020F0502020204030204" pitchFamily="34" charset="0"/>
            </a:endParaRPr>
          </a:p>
        </p:txBody>
      </p:sp>
      <p:sp>
        <p:nvSpPr>
          <p:cNvPr id="103430" name="Rectangle 4"/>
          <p:cNvSpPr>
            <a:spLocks noChangeArrowheads="1"/>
          </p:cNvSpPr>
          <p:nvPr/>
        </p:nvSpPr>
        <p:spPr bwMode="auto">
          <a:xfrm>
            <a:off x="4953000" y="2133600"/>
            <a:ext cx="4191000" cy="3810000"/>
          </a:xfrm>
          <a:prstGeom prst="rect">
            <a:avLst/>
          </a:prstGeom>
          <a:noFill/>
          <a:ln w="9525">
            <a:noFill/>
            <a:miter lim="800000"/>
            <a:headEnd/>
            <a:tailEnd/>
          </a:ln>
        </p:spPr>
        <p:txBody>
          <a:bodyPr lIns="92075" tIns="46038" rIns="92075" bIns="46038"/>
          <a:lstStyle/>
          <a:p>
            <a:pPr marL="342900" indent="-342900">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+c)</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sym typeface="Symbol" pitchFamily="18" charset="2"/>
              </a:rPr>
              <a:t> </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 Q</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c</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 = Q</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+a)/c)(x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)+c+y</a:t>
            </a:r>
            <a:r>
              <a:rPr lang="en-US" sz="2000" baseline="-25000" dirty="0">
                <a:latin typeface="Calibri" panose="020F0502020204030204" pitchFamily="34" charset="0"/>
                <a:cs typeface="Calibri" panose="020F0502020204030204" pitchFamily="34" charset="0"/>
                <a:sym typeface="Symbol" pitchFamily="18" charset="2"/>
              </a:rPr>
              <a:t>1</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27</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- 1</a:t>
            </a:r>
          </a:p>
        </p:txBody>
      </p:sp>
      <p:sp>
        <p:nvSpPr>
          <p:cNvPr id="84997" name="Rectangle 3"/>
          <p:cNvSpPr>
            <a:spLocks noGrp="1" noChangeArrowheads="1"/>
          </p:cNvSpPr>
          <p:nvPr>
            <p:ph type="body" idx="1"/>
          </p:nvPr>
        </p:nvSpPr>
        <p:spPr>
          <a:xfrm>
            <a:off x="228600" y="1600200"/>
            <a:ext cx="8382000" cy="4876800"/>
          </a:xfrm>
        </p:spPr>
        <p:txBody>
          <a:bodyPr/>
          <a:lstStyle/>
          <a:p>
            <a:pPr>
              <a:lnSpc>
                <a:spcPct val="90000"/>
              </a:lnSpc>
            </a:pPr>
            <a:r>
              <a:rPr lang="en-US" sz="1800" dirty="0"/>
              <a:t>E</a:t>
            </a:r>
            <a:r>
              <a:rPr lang="en-US" sz="1800" baseline="-25000" dirty="0"/>
              <a:t>11</a:t>
            </a:r>
            <a:r>
              <a:rPr lang="en-US" sz="1800" dirty="0"/>
              <a:t>(1, 6)[ y</a:t>
            </a:r>
            <a:r>
              <a:rPr lang="en-US" sz="1800" baseline="30000" dirty="0"/>
              <a:t>2</a:t>
            </a:r>
            <a:r>
              <a:rPr lang="en-US" sz="1800" dirty="0"/>
              <a:t>= x</a:t>
            </a:r>
            <a:r>
              <a:rPr lang="en-US" sz="1800" baseline="30000" dirty="0"/>
              <a:t>3</a:t>
            </a:r>
            <a:r>
              <a:rPr lang="en-US" sz="1800" dirty="0"/>
              <a:t> + 1 x + 6 (mod 11)].  D: -7, 2 is primitive (mod 11).  D=4a</a:t>
            </a:r>
            <a:r>
              <a:rPr lang="en-US" sz="1800" baseline="30000" dirty="0"/>
              <a:t>3</a:t>
            </a:r>
            <a:r>
              <a:rPr lang="en-US" sz="1800" dirty="0"/>
              <a:t>+27b</a:t>
            </a:r>
            <a:r>
              <a:rPr lang="en-US" sz="1800" baseline="30000" dirty="0"/>
              <a:t>2</a:t>
            </a:r>
            <a:r>
              <a:rPr lang="en-US" sz="1800" dirty="0"/>
              <a:t> (mod p).  13 points on curve; G, cyclic.</a:t>
            </a:r>
          </a:p>
          <a:p>
            <a:pPr>
              <a:lnSpc>
                <a:spcPct val="90000"/>
              </a:lnSpc>
              <a:spcBef>
                <a:spcPts val="200"/>
              </a:spcBef>
            </a:pPr>
            <a:endParaRPr lang="en-US" sz="1800" dirty="0"/>
          </a:p>
          <a:p>
            <a:pPr>
              <a:lnSpc>
                <a:spcPct val="90000"/>
              </a:lnSpc>
              <a:spcBef>
                <a:spcPts val="200"/>
              </a:spcBef>
              <a:buNone/>
            </a:pPr>
            <a:r>
              <a:rPr lang="en-US" sz="1800" dirty="0"/>
              <a:t>              Order        Point </a:t>
            </a:r>
          </a:p>
          <a:p>
            <a:pPr lvl="1">
              <a:lnSpc>
                <a:spcPct val="90000"/>
              </a:lnSpc>
              <a:spcBef>
                <a:spcPts val="200"/>
              </a:spcBef>
              <a:buNone/>
            </a:pPr>
            <a:r>
              <a:rPr lang="en-US" sz="1400" dirty="0">
                <a:latin typeface="Courier New" pitchFamily="49" charset="0"/>
                <a:cs typeface="Courier New" pitchFamily="49" charset="0"/>
              </a:rPr>
              <a:t>     </a:t>
            </a:r>
            <a:r>
              <a:rPr lang="en-US" sz="1600" dirty="0">
                <a:latin typeface="Courier New" pitchFamily="49" charset="0"/>
                <a:cs typeface="Courier New" pitchFamily="49" charset="0"/>
              </a:rPr>
              <a:t>[ 1]      O</a:t>
            </a:r>
          </a:p>
          <a:p>
            <a:pPr lvl="1">
              <a:lnSpc>
                <a:spcPct val="90000"/>
              </a:lnSpc>
              <a:spcBef>
                <a:spcPts val="200"/>
              </a:spcBef>
              <a:buNone/>
            </a:pPr>
            <a:r>
              <a:rPr lang="en-US" sz="1600" dirty="0">
                <a:latin typeface="Courier New" pitchFamily="49" charset="0"/>
                <a:cs typeface="Courier New" pitchFamily="49" charset="0"/>
              </a:rPr>
              <a:t>    [13] ( 2, 4)</a:t>
            </a:r>
          </a:p>
          <a:p>
            <a:pPr lvl="1">
              <a:lnSpc>
                <a:spcPct val="90000"/>
              </a:lnSpc>
              <a:spcBef>
                <a:spcPts val="200"/>
              </a:spcBef>
              <a:buNone/>
            </a:pPr>
            <a:r>
              <a:rPr lang="en-US" sz="1600" dirty="0">
                <a:latin typeface="Courier New" pitchFamily="49" charset="0"/>
                <a:cs typeface="Courier New" pitchFamily="49" charset="0"/>
              </a:rPr>
              <a:t>    [13] ( 2, 7)</a:t>
            </a:r>
          </a:p>
          <a:p>
            <a:pPr lvl="1">
              <a:lnSpc>
                <a:spcPct val="90000"/>
              </a:lnSpc>
              <a:spcBef>
                <a:spcPts val="200"/>
              </a:spcBef>
              <a:buNone/>
            </a:pPr>
            <a:r>
              <a:rPr lang="en-US" sz="1600" dirty="0">
                <a:latin typeface="Courier New" pitchFamily="49" charset="0"/>
                <a:cs typeface="Courier New" pitchFamily="49" charset="0"/>
              </a:rPr>
              <a:t>    [13] ( 3, 5)</a:t>
            </a:r>
          </a:p>
          <a:p>
            <a:pPr lvl="1">
              <a:lnSpc>
                <a:spcPct val="90000"/>
              </a:lnSpc>
              <a:spcBef>
                <a:spcPts val="200"/>
              </a:spcBef>
              <a:buNone/>
            </a:pPr>
            <a:r>
              <a:rPr lang="en-US" sz="1600" dirty="0">
                <a:latin typeface="Courier New" pitchFamily="49" charset="0"/>
                <a:cs typeface="Courier New" pitchFamily="49" charset="0"/>
              </a:rPr>
              <a:t>    [13] ( 3, 6)</a:t>
            </a:r>
          </a:p>
          <a:p>
            <a:pPr lvl="1">
              <a:lnSpc>
                <a:spcPct val="90000"/>
              </a:lnSpc>
              <a:spcBef>
                <a:spcPts val="200"/>
              </a:spcBef>
              <a:buNone/>
            </a:pPr>
            <a:r>
              <a:rPr lang="en-US" sz="1600" dirty="0">
                <a:latin typeface="Courier New" pitchFamily="49" charset="0"/>
                <a:cs typeface="Courier New" pitchFamily="49" charset="0"/>
              </a:rPr>
              <a:t>    [13] ( 5, 2)</a:t>
            </a:r>
          </a:p>
          <a:p>
            <a:pPr lvl="1">
              <a:lnSpc>
                <a:spcPct val="90000"/>
              </a:lnSpc>
              <a:spcBef>
                <a:spcPts val="200"/>
              </a:spcBef>
              <a:buNone/>
            </a:pPr>
            <a:r>
              <a:rPr lang="en-US" sz="1600" dirty="0">
                <a:latin typeface="Courier New" pitchFamily="49" charset="0"/>
                <a:cs typeface="Courier New" pitchFamily="49" charset="0"/>
              </a:rPr>
              <a:t>    [13] ( 5, 9)</a:t>
            </a:r>
          </a:p>
          <a:p>
            <a:pPr lvl="1">
              <a:lnSpc>
                <a:spcPct val="90000"/>
              </a:lnSpc>
              <a:spcBef>
                <a:spcPts val="200"/>
              </a:spcBef>
              <a:buNone/>
            </a:pPr>
            <a:r>
              <a:rPr lang="en-US" sz="1600" dirty="0">
                <a:latin typeface="Courier New" pitchFamily="49" charset="0"/>
                <a:cs typeface="Courier New" pitchFamily="49" charset="0"/>
              </a:rPr>
              <a:t>    [13] ( 7, 2)</a:t>
            </a:r>
          </a:p>
          <a:p>
            <a:pPr lvl="1">
              <a:lnSpc>
                <a:spcPct val="90000"/>
              </a:lnSpc>
              <a:spcBef>
                <a:spcPts val="200"/>
              </a:spcBef>
              <a:buNone/>
            </a:pPr>
            <a:r>
              <a:rPr lang="en-US" sz="1600" dirty="0">
                <a:latin typeface="Courier New" pitchFamily="49" charset="0"/>
                <a:cs typeface="Courier New" pitchFamily="49" charset="0"/>
              </a:rPr>
              <a:t>    [13] ( 7, 9)</a:t>
            </a:r>
          </a:p>
          <a:p>
            <a:pPr lvl="1">
              <a:lnSpc>
                <a:spcPct val="90000"/>
              </a:lnSpc>
              <a:spcBef>
                <a:spcPts val="200"/>
              </a:spcBef>
              <a:buNone/>
            </a:pPr>
            <a:r>
              <a:rPr lang="en-US" sz="1600" dirty="0">
                <a:latin typeface="Courier New" pitchFamily="49" charset="0"/>
                <a:cs typeface="Courier New" pitchFamily="49" charset="0"/>
              </a:rPr>
              <a:t>    [13] ( 8, 8)</a:t>
            </a:r>
          </a:p>
          <a:p>
            <a:pPr lvl="1">
              <a:lnSpc>
                <a:spcPct val="90000"/>
              </a:lnSpc>
              <a:spcBef>
                <a:spcPts val="200"/>
              </a:spcBef>
              <a:buNone/>
            </a:pPr>
            <a:r>
              <a:rPr lang="en-US" sz="1600" dirty="0">
                <a:latin typeface="Courier New" pitchFamily="49" charset="0"/>
                <a:cs typeface="Courier New" pitchFamily="49" charset="0"/>
              </a:rPr>
              <a:t>    [13] ( 8, 3)</a:t>
            </a:r>
          </a:p>
          <a:p>
            <a:pPr lvl="1">
              <a:lnSpc>
                <a:spcPct val="90000"/>
              </a:lnSpc>
              <a:spcBef>
                <a:spcPts val="200"/>
              </a:spcBef>
              <a:buNone/>
            </a:pPr>
            <a:r>
              <a:rPr lang="en-US" sz="1600" dirty="0">
                <a:latin typeface="Courier New" pitchFamily="49" charset="0"/>
                <a:cs typeface="Courier New" pitchFamily="49" charset="0"/>
              </a:rPr>
              <a:t>    [13] (10, 2)</a:t>
            </a:r>
          </a:p>
          <a:p>
            <a:pPr lvl="1">
              <a:lnSpc>
                <a:spcPct val="90000"/>
              </a:lnSpc>
              <a:spcBef>
                <a:spcPts val="200"/>
              </a:spcBef>
              <a:buNone/>
            </a:pPr>
            <a:r>
              <a:rPr lang="en-US" sz="1600" dirty="0">
                <a:latin typeface="Courier New" pitchFamily="49" charset="0"/>
                <a:cs typeface="Courier New" pitchFamily="49" charset="0"/>
              </a:rPr>
              <a:t>    [13] (10, 9)</a:t>
            </a:r>
            <a:endParaRPr lang="en-US" sz="1400" dirty="0">
              <a:latin typeface="Courier New" pitchFamily="49" charset="0"/>
              <a:cs typeface="Courier New" pitchFamily="49" charset="0"/>
            </a:endParaRPr>
          </a:p>
        </p:txBody>
      </p:sp>
      <p:sp>
        <p:nvSpPr>
          <p:cNvPr id="7" name="Rectangle 3"/>
          <p:cNvSpPr txBox="1">
            <a:spLocks noChangeArrowheads="1"/>
          </p:cNvSpPr>
          <p:nvPr/>
        </p:nvSpPr>
        <p:spPr bwMode="auto">
          <a:xfrm>
            <a:off x="5638800" y="2425840"/>
            <a:ext cx="2590800" cy="381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285750" indent="-285750">
              <a:lnSpc>
                <a:spcPct val="90000"/>
              </a:lnSpc>
              <a:spcBef>
                <a:spcPts val="200"/>
              </a:spcBef>
            </a:pPr>
            <a:r>
              <a:rPr kumimoji="1" lang="pt-BR" sz="1800" kern="0" dirty="0">
                <a:latin typeface="+mn-lt"/>
              </a:rPr>
              <a:t>Powers</a:t>
            </a:r>
            <a:endParaRPr kumimoji="1" lang="pt-BR" sz="2000" kern="0" dirty="0">
              <a:latin typeface="+mn-lt"/>
            </a:endParaRPr>
          </a:p>
          <a:p>
            <a:pPr marL="742950" lvl="1" indent="-285750">
              <a:lnSpc>
                <a:spcPct val="90000"/>
              </a:lnSpc>
              <a:spcBef>
                <a:spcPts val="200"/>
              </a:spcBef>
            </a:pPr>
            <a:r>
              <a:rPr kumimoji="1" lang="pt-BR" sz="1600" kern="0" dirty="0">
                <a:cs typeface="Courier New" pitchFamily="49" charset="0"/>
              </a:rPr>
              <a:t>( 1)  ( 5,  2)</a:t>
            </a:r>
          </a:p>
          <a:p>
            <a:pPr marL="742950" lvl="1" indent="-285750">
              <a:lnSpc>
                <a:spcPct val="90000"/>
              </a:lnSpc>
              <a:spcBef>
                <a:spcPts val="200"/>
              </a:spcBef>
            </a:pPr>
            <a:r>
              <a:rPr kumimoji="1" lang="pt-BR" sz="1600" kern="0" dirty="0">
                <a:cs typeface="Courier New" pitchFamily="49" charset="0"/>
              </a:rPr>
              <a:t>( 2)  (10, -9)</a:t>
            </a:r>
          </a:p>
          <a:p>
            <a:pPr marL="742950" lvl="1" indent="-285750">
              <a:lnSpc>
                <a:spcPct val="90000"/>
              </a:lnSpc>
              <a:spcBef>
                <a:spcPts val="200"/>
              </a:spcBef>
            </a:pPr>
            <a:r>
              <a:rPr kumimoji="1" lang="pt-BR" sz="1600" kern="0" dirty="0">
                <a:cs typeface="Courier New" pitchFamily="49" charset="0"/>
              </a:rPr>
              <a:t>( 3)  ( 7,  9)</a:t>
            </a:r>
          </a:p>
          <a:p>
            <a:pPr marL="742950" lvl="1" indent="-285750">
              <a:lnSpc>
                <a:spcPct val="90000"/>
              </a:lnSpc>
              <a:spcBef>
                <a:spcPts val="200"/>
              </a:spcBef>
            </a:pPr>
            <a:r>
              <a:rPr kumimoji="1" lang="pt-BR" sz="1600" kern="0" dirty="0">
                <a:cs typeface="Courier New" pitchFamily="49" charset="0"/>
              </a:rPr>
              <a:t>( 4)  ( 3,  5)</a:t>
            </a:r>
          </a:p>
          <a:p>
            <a:pPr marL="742950" lvl="1" indent="-285750">
              <a:lnSpc>
                <a:spcPct val="90000"/>
              </a:lnSpc>
              <a:spcBef>
                <a:spcPts val="200"/>
              </a:spcBef>
            </a:pPr>
            <a:r>
              <a:rPr kumimoji="1" lang="pt-BR" sz="1600" kern="0" dirty="0">
                <a:cs typeface="Courier New" pitchFamily="49" charset="0"/>
              </a:rPr>
              <a:t>( 5)  ( 8,  8)</a:t>
            </a:r>
          </a:p>
          <a:p>
            <a:pPr marL="742950" lvl="1" indent="-285750">
              <a:lnSpc>
                <a:spcPct val="90000"/>
              </a:lnSpc>
              <a:spcBef>
                <a:spcPts val="200"/>
              </a:spcBef>
            </a:pPr>
            <a:r>
              <a:rPr kumimoji="1" lang="pt-BR" sz="1600" kern="0" dirty="0">
                <a:cs typeface="Courier New" pitchFamily="49" charset="0"/>
              </a:rPr>
              <a:t>( 6)  ( 2,  4)</a:t>
            </a:r>
          </a:p>
          <a:p>
            <a:pPr marL="742950" lvl="1" indent="-285750">
              <a:lnSpc>
                <a:spcPct val="90000"/>
              </a:lnSpc>
              <a:spcBef>
                <a:spcPts val="200"/>
              </a:spcBef>
            </a:pPr>
            <a:r>
              <a:rPr kumimoji="1" lang="pt-BR" sz="1600" kern="0" dirty="0">
                <a:cs typeface="Courier New" pitchFamily="49" charset="0"/>
              </a:rPr>
              <a:t>( 7)  ( 2,  7)</a:t>
            </a:r>
          </a:p>
          <a:p>
            <a:pPr marL="742950" lvl="1" indent="-285750">
              <a:lnSpc>
                <a:spcPct val="90000"/>
              </a:lnSpc>
              <a:spcBef>
                <a:spcPts val="200"/>
              </a:spcBef>
            </a:pPr>
            <a:r>
              <a:rPr kumimoji="1" lang="pt-BR" sz="1600" kern="0" dirty="0">
                <a:cs typeface="Courier New" pitchFamily="49" charset="0"/>
              </a:rPr>
              <a:t>( 8)  ( 8,  3)</a:t>
            </a:r>
          </a:p>
          <a:p>
            <a:pPr marL="742950" lvl="1" indent="-285750">
              <a:lnSpc>
                <a:spcPct val="90000"/>
              </a:lnSpc>
              <a:spcBef>
                <a:spcPts val="200"/>
              </a:spcBef>
            </a:pPr>
            <a:r>
              <a:rPr kumimoji="1" lang="pt-BR" sz="1600" kern="0" dirty="0">
                <a:cs typeface="Courier New" pitchFamily="49" charset="0"/>
              </a:rPr>
              <a:t>( 9)  ( 3,  6)</a:t>
            </a:r>
          </a:p>
          <a:p>
            <a:pPr marL="742950" lvl="1" indent="-285750">
              <a:lnSpc>
                <a:spcPct val="90000"/>
              </a:lnSpc>
              <a:spcBef>
                <a:spcPts val="200"/>
              </a:spcBef>
            </a:pPr>
            <a:r>
              <a:rPr kumimoji="1" lang="pt-BR" sz="1600" kern="0" dirty="0">
                <a:cs typeface="Courier New" pitchFamily="49" charset="0"/>
              </a:rPr>
              <a:t>(10)  ( 7,  2)</a:t>
            </a:r>
          </a:p>
          <a:p>
            <a:pPr marL="742950" lvl="1" indent="-285750">
              <a:lnSpc>
                <a:spcPct val="90000"/>
              </a:lnSpc>
              <a:spcBef>
                <a:spcPts val="200"/>
              </a:spcBef>
            </a:pPr>
            <a:r>
              <a:rPr kumimoji="1" lang="pt-BR" sz="1600" kern="0" dirty="0">
                <a:cs typeface="Courier New" pitchFamily="49" charset="0"/>
              </a:rPr>
              <a:t>(11)  (10,  9)</a:t>
            </a:r>
          </a:p>
          <a:p>
            <a:pPr marL="742950" lvl="1" indent="-285750">
              <a:lnSpc>
                <a:spcPct val="90000"/>
              </a:lnSpc>
              <a:spcBef>
                <a:spcPts val="200"/>
              </a:spcBef>
            </a:pPr>
            <a:r>
              <a:rPr kumimoji="1" lang="pt-BR" sz="1600" kern="0" dirty="0">
                <a:cs typeface="Courier New" pitchFamily="49" charset="0"/>
              </a:rPr>
              <a:t>(12)  ( 5,  9)</a:t>
            </a:r>
          </a:p>
          <a:p>
            <a:pPr marL="742950" lvl="1" indent="-285750">
              <a:lnSpc>
                <a:spcPct val="90000"/>
              </a:lnSpc>
              <a:spcBef>
                <a:spcPts val="200"/>
              </a:spcBef>
            </a:pPr>
            <a:r>
              <a:rPr kumimoji="1" lang="pt-BR" sz="1600" kern="0" dirty="0">
                <a:cs typeface="Courier New" pitchFamily="49" charset="0"/>
              </a:rPr>
              <a:t>(13)        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28</a:t>
            </a:fld>
            <a:endParaRPr lang="en-US"/>
          </a:p>
        </p:txBody>
      </p:sp>
      <p:sp>
        <p:nvSpPr>
          <p:cNvPr id="84996" name="Rectangle 2"/>
          <p:cNvSpPr>
            <a:spLocks noGrp="1" noChangeArrowheads="1"/>
          </p:cNvSpPr>
          <p:nvPr>
            <p:ph type="title"/>
          </p:nvPr>
        </p:nvSpPr>
        <p:spPr>
          <a:xfrm>
            <a:off x="152400" y="76200"/>
            <a:ext cx="87630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- 2</a:t>
            </a:r>
          </a:p>
        </p:txBody>
      </p:sp>
      <p:sp>
        <p:nvSpPr>
          <p:cNvPr id="84997" name="Rectangle 3"/>
          <p:cNvSpPr>
            <a:spLocks noGrp="1" noChangeArrowheads="1"/>
          </p:cNvSpPr>
          <p:nvPr>
            <p:ph type="body" idx="1"/>
          </p:nvPr>
        </p:nvSpPr>
        <p:spPr>
          <a:xfrm>
            <a:off x="762000" y="1676400"/>
            <a:ext cx="8077200" cy="4876800"/>
          </a:xfrm>
        </p:spPr>
        <p:txBody>
          <a:bodyPr/>
          <a:lstStyle/>
          <a:p>
            <a:pPr>
              <a:lnSpc>
                <a:spcPct val="90000"/>
              </a:lnSpc>
              <a:spcBef>
                <a:spcPts val="200"/>
              </a:spcBef>
            </a:pPr>
            <a:r>
              <a:rPr lang="en-US" sz="1800" dirty="0"/>
              <a:t>E</a:t>
            </a:r>
            <a:r>
              <a:rPr lang="en-US" sz="1800" baseline="-25000" dirty="0"/>
              <a:t>31</a:t>
            </a:r>
            <a:r>
              <a:rPr lang="en-US" sz="1800" dirty="0"/>
              <a:t>(1, 6).    D: -23, 3 is primitive (31).  32 points on curve.  Not cyclic!</a:t>
            </a:r>
          </a:p>
          <a:p>
            <a:pPr>
              <a:lnSpc>
                <a:spcPct val="90000"/>
              </a:lnSpc>
              <a:spcBef>
                <a:spcPts val="200"/>
              </a:spcBef>
              <a:buNone/>
            </a:pPr>
            <a:r>
              <a:rPr lang="en-US" sz="1800" dirty="0">
                <a:latin typeface="Courier New" pitchFamily="49" charset="0"/>
                <a:cs typeface="Courier New" pitchFamily="49" charset="0"/>
              </a:rPr>
              <a:t>   </a:t>
            </a:r>
            <a:r>
              <a:rPr lang="en-US" sz="1800" dirty="0">
                <a:latin typeface="Calibri" pitchFamily="34" charset="0"/>
                <a:cs typeface="Courier New" pitchFamily="49" charset="0"/>
              </a:rPr>
              <a:t>Order          Point                                                 Order          Point</a:t>
            </a:r>
          </a:p>
          <a:p>
            <a:pPr>
              <a:lnSpc>
                <a:spcPct val="90000"/>
              </a:lnSpc>
              <a:spcBef>
                <a:spcPts val="200"/>
              </a:spcBef>
              <a:buNone/>
            </a:pPr>
            <a:r>
              <a:rPr lang="en-US" sz="1600" dirty="0">
                <a:latin typeface="Courier New" pitchFamily="49" charset="0"/>
                <a:cs typeface="Courier New" pitchFamily="49" charset="0"/>
              </a:rPr>
              <a:t>    [ 1]       O</a:t>
            </a:r>
          </a:p>
          <a:p>
            <a:pPr>
              <a:lnSpc>
                <a:spcPct val="90000"/>
              </a:lnSpc>
              <a:spcBef>
                <a:spcPts val="200"/>
              </a:spcBef>
              <a:buNone/>
            </a:pPr>
            <a:r>
              <a:rPr lang="en-US" sz="1600" dirty="0">
                <a:latin typeface="Courier New" pitchFamily="49" charset="0"/>
                <a:cs typeface="Courier New" pitchFamily="49" charset="0"/>
              </a:rPr>
              <a:t>    [16] ( 1, 16)</a:t>
            </a:r>
          </a:p>
          <a:p>
            <a:pPr>
              <a:lnSpc>
                <a:spcPct val="90000"/>
              </a:lnSpc>
              <a:spcBef>
                <a:spcPts val="200"/>
              </a:spcBef>
              <a:buNone/>
            </a:pPr>
            <a:r>
              <a:rPr lang="en-US" sz="1600" dirty="0">
                <a:latin typeface="Courier New" pitchFamily="49" charset="0"/>
                <a:cs typeface="Courier New" pitchFamily="49" charset="0"/>
              </a:rPr>
              <a:t>    [16] ( 1, 15)</a:t>
            </a:r>
          </a:p>
          <a:p>
            <a:pPr>
              <a:lnSpc>
                <a:spcPct val="90000"/>
              </a:lnSpc>
              <a:spcBef>
                <a:spcPts val="200"/>
              </a:spcBef>
              <a:buNone/>
            </a:pPr>
            <a:r>
              <a:rPr lang="en-US" sz="1600" dirty="0">
                <a:latin typeface="Courier New" pitchFamily="49" charset="0"/>
                <a:cs typeface="Courier New" pitchFamily="49" charset="0"/>
              </a:rPr>
              <a:t>    [ 8] ( 2, 27)</a:t>
            </a:r>
          </a:p>
          <a:p>
            <a:pPr>
              <a:lnSpc>
                <a:spcPct val="90000"/>
              </a:lnSpc>
              <a:spcBef>
                <a:spcPts val="200"/>
              </a:spcBef>
              <a:buNone/>
            </a:pPr>
            <a:r>
              <a:rPr lang="en-US" sz="1600" dirty="0">
                <a:latin typeface="Courier New" pitchFamily="49" charset="0"/>
                <a:cs typeface="Courier New" pitchFamily="49" charset="0"/>
              </a:rPr>
              <a:t>    [ 8] ( 2,  4)</a:t>
            </a:r>
          </a:p>
          <a:p>
            <a:pPr>
              <a:lnSpc>
                <a:spcPct val="90000"/>
              </a:lnSpc>
              <a:spcBef>
                <a:spcPts val="200"/>
              </a:spcBef>
              <a:buNone/>
            </a:pPr>
            <a:r>
              <a:rPr lang="en-US" sz="1600" dirty="0">
                <a:latin typeface="Courier New" pitchFamily="49" charset="0"/>
                <a:cs typeface="Courier New" pitchFamily="49" charset="0"/>
              </a:rPr>
              <a:t>    [ 4] ( 3, 25)</a:t>
            </a:r>
          </a:p>
          <a:p>
            <a:pPr>
              <a:lnSpc>
                <a:spcPct val="90000"/>
              </a:lnSpc>
              <a:spcBef>
                <a:spcPts val="200"/>
              </a:spcBef>
              <a:buNone/>
            </a:pPr>
            <a:r>
              <a:rPr lang="en-US" sz="1600" dirty="0">
                <a:latin typeface="Courier New" pitchFamily="49" charset="0"/>
                <a:cs typeface="Courier New" pitchFamily="49" charset="0"/>
              </a:rPr>
              <a:t>    [ 4] ( 3,  6)</a:t>
            </a:r>
          </a:p>
          <a:p>
            <a:pPr>
              <a:lnSpc>
                <a:spcPct val="90000"/>
              </a:lnSpc>
              <a:spcBef>
                <a:spcPts val="200"/>
              </a:spcBef>
              <a:buNone/>
            </a:pPr>
            <a:r>
              <a:rPr lang="en-US" sz="1600" dirty="0">
                <a:latin typeface="Courier New" pitchFamily="49" charset="0"/>
                <a:cs typeface="Courier New" pitchFamily="49" charset="0"/>
              </a:rPr>
              <a:t>    [ 2] ( 9,  0)</a:t>
            </a:r>
          </a:p>
          <a:p>
            <a:pPr>
              <a:lnSpc>
                <a:spcPct val="90000"/>
              </a:lnSpc>
              <a:spcBef>
                <a:spcPts val="200"/>
              </a:spcBef>
              <a:buNone/>
            </a:pPr>
            <a:r>
              <a:rPr lang="en-US" sz="1600" dirty="0">
                <a:latin typeface="Courier New" pitchFamily="49" charset="0"/>
                <a:cs typeface="Courier New" pitchFamily="49" charset="0"/>
              </a:rPr>
              <a:t>    [16] (12, 17)</a:t>
            </a:r>
          </a:p>
          <a:p>
            <a:pPr>
              <a:lnSpc>
                <a:spcPct val="90000"/>
              </a:lnSpc>
              <a:spcBef>
                <a:spcPts val="200"/>
              </a:spcBef>
              <a:buNone/>
            </a:pPr>
            <a:r>
              <a:rPr lang="en-US" sz="1600" dirty="0">
                <a:latin typeface="Courier New" pitchFamily="49" charset="0"/>
                <a:cs typeface="Courier New" pitchFamily="49" charset="0"/>
              </a:rPr>
              <a:t>    [16] (12, 14)</a:t>
            </a:r>
          </a:p>
          <a:p>
            <a:pPr>
              <a:lnSpc>
                <a:spcPct val="90000"/>
              </a:lnSpc>
              <a:spcBef>
                <a:spcPts val="200"/>
              </a:spcBef>
              <a:buNone/>
            </a:pPr>
            <a:r>
              <a:rPr lang="en-US" sz="1600" dirty="0">
                <a:latin typeface="Courier New" pitchFamily="49" charset="0"/>
                <a:cs typeface="Courier New" pitchFamily="49" charset="0"/>
              </a:rPr>
              <a:t>    [ 8] (14, 25)</a:t>
            </a:r>
          </a:p>
          <a:p>
            <a:pPr>
              <a:lnSpc>
                <a:spcPct val="90000"/>
              </a:lnSpc>
              <a:spcBef>
                <a:spcPts val="200"/>
              </a:spcBef>
              <a:buNone/>
            </a:pPr>
            <a:r>
              <a:rPr lang="en-US" sz="1600" dirty="0">
                <a:latin typeface="Courier New" pitchFamily="49" charset="0"/>
                <a:cs typeface="Courier New" pitchFamily="49" charset="0"/>
              </a:rPr>
              <a:t>    [ 8] (14,  6)</a:t>
            </a:r>
          </a:p>
          <a:p>
            <a:pPr>
              <a:lnSpc>
                <a:spcPct val="90000"/>
              </a:lnSpc>
              <a:spcBef>
                <a:spcPts val="200"/>
              </a:spcBef>
              <a:buNone/>
            </a:pPr>
            <a:r>
              <a:rPr lang="en-US" sz="1600" dirty="0">
                <a:latin typeface="Courier New" pitchFamily="49" charset="0"/>
                <a:cs typeface="Courier New" pitchFamily="49" charset="0"/>
              </a:rPr>
              <a:t>    [16] (17, 10)</a:t>
            </a:r>
          </a:p>
          <a:p>
            <a:pPr>
              <a:lnSpc>
                <a:spcPct val="90000"/>
              </a:lnSpc>
              <a:spcBef>
                <a:spcPts val="200"/>
              </a:spcBef>
              <a:buNone/>
            </a:pPr>
            <a:r>
              <a:rPr lang="en-US" sz="1600" dirty="0">
                <a:latin typeface="Courier New" pitchFamily="49" charset="0"/>
                <a:cs typeface="Courier New" pitchFamily="49" charset="0"/>
              </a:rPr>
              <a:t>    [16] (17, 21)</a:t>
            </a:r>
          </a:p>
          <a:p>
            <a:pPr>
              <a:lnSpc>
                <a:spcPct val="90000"/>
              </a:lnSpc>
              <a:spcBef>
                <a:spcPts val="200"/>
              </a:spcBef>
              <a:buNone/>
            </a:pPr>
            <a:r>
              <a:rPr lang="en-US" sz="1600" dirty="0">
                <a:latin typeface="Courier New" pitchFamily="49" charset="0"/>
                <a:cs typeface="Courier New" pitchFamily="49" charset="0"/>
              </a:rPr>
              <a:t>    [16] (18, 20)</a:t>
            </a:r>
          </a:p>
          <a:p>
            <a:pPr>
              <a:lnSpc>
                <a:spcPct val="90000"/>
              </a:lnSpc>
              <a:spcBef>
                <a:spcPts val="200"/>
              </a:spcBef>
              <a:buNone/>
            </a:pPr>
            <a:r>
              <a:rPr lang="en-US" sz="1600" dirty="0">
                <a:latin typeface="Courier New" pitchFamily="49" charset="0"/>
                <a:cs typeface="Courier New" pitchFamily="49" charset="0"/>
              </a:rPr>
              <a:t>    [16] (18, 11)</a:t>
            </a:r>
          </a:p>
        </p:txBody>
      </p:sp>
      <p:sp>
        <p:nvSpPr>
          <p:cNvPr id="7" name="Rectangle 3"/>
          <p:cNvSpPr txBox="1">
            <a:spLocks noChangeArrowheads="1"/>
          </p:cNvSpPr>
          <p:nvPr/>
        </p:nvSpPr>
        <p:spPr bwMode="auto">
          <a:xfrm>
            <a:off x="4876800" y="2209800"/>
            <a:ext cx="28956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a:t>
            </a: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[16] (19,  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(19, 23)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  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a:t>
            </a: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30)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(26,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(27,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10)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29</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- 3</a:t>
            </a:r>
          </a:p>
        </p:txBody>
      </p:sp>
      <p:sp>
        <p:nvSpPr>
          <p:cNvPr id="84997" name="Rectangle 3"/>
          <p:cNvSpPr>
            <a:spLocks noGrp="1" noChangeArrowheads="1"/>
          </p:cNvSpPr>
          <p:nvPr>
            <p:ph type="body" idx="1"/>
          </p:nvPr>
        </p:nvSpPr>
        <p:spPr>
          <a:xfrm>
            <a:off x="685800" y="1676400"/>
            <a:ext cx="8001000" cy="4572000"/>
          </a:xfrm>
        </p:spPr>
        <p:txBody>
          <a:bodyPr/>
          <a:lstStyle/>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p</a:t>
            </a:r>
            <a:r>
              <a:rPr lang="en-US" sz="1800" dirty="0">
                <a:latin typeface="Calibri" panose="020F0502020204030204" pitchFamily="34" charset="0"/>
                <a:cs typeface="Calibri" panose="020F0502020204030204" pitchFamily="34" charset="0"/>
              </a:rPr>
              <a:t>(a, b) y</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ax + b (mod p).  D= 4a</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+27b</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(mod p).</a:t>
            </a: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(0, 17).  D: -3, &lt;2&gt; (29).  30 points.  G: ( 2,24).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(0, 17). D: -11.  &lt;3&gt; (31). 43 points.  G: ( 1, 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(0, 17). D: -12. &lt;2&gt; (101). 102, points.  G: ( 4, 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311</a:t>
            </a:r>
            <a:r>
              <a:rPr lang="en-US" sz="1800" dirty="0">
                <a:latin typeface="Calibri" panose="020F0502020204030204" pitchFamily="34" charset="0"/>
                <a:cs typeface="Calibri" panose="020F0502020204030204" pitchFamily="34" charset="0"/>
              </a:rPr>
              <a:t>(0, 17). D: -137. &lt;17&gt; (311).  312 points.  G: (14, 133).</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(1, 6). D: -14. &lt;2&gt; (29).  38 points.  G: ( 2, 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47</a:t>
            </a:r>
            <a:r>
              <a:rPr lang="en-US" sz="1800" dirty="0">
                <a:latin typeface="Calibri" panose="020F0502020204030204" pitchFamily="34" charset="0"/>
                <a:cs typeface="Calibri" panose="020F0502020204030204" pitchFamily="34" charset="0"/>
              </a:rPr>
              <a:t>(1, 6). D: -12. &lt;5&gt; (47).  52 points.  G: ( 0, 10).</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(1, 6). D: -62.  &lt;2&gt; (101). 112 points.  G: ( 0, 39).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1217</a:t>
            </a:r>
            <a:r>
              <a:rPr lang="en-US" sz="1800" dirty="0">
                <a:latin typeface="Calibri" panose="020F0502020204030204" pitchFamily="34" charset="0"/>
                <a:cs typeface="Calibri" panose="020F0502020204030204" pitchFamily="34" charset="0"/>
              </a:rPr>
              <a:t>(0, 17). D: -714. &lt;3&gt; (1217). 1218 points.  G: ( 2, 5).</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Not 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(1, 6).  D: -23. &lt;3&gt;(31).  32 points. (1, 6) has order 16.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Rational Points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Bezout</a:t>
                </a:r>
              </a:p>
              <a:p>
                <a:pPr>
                  <a:lnSpc>
                    <a:spcPct val="90000"/>
                  </a:lnSpc>
                </a:pPr>
                <a:r>
                  <a:rPr lang="en-US" sz="2000" dirty="0">
                    <a:latin typeface="Calibri" panose="020F0502020204030204" pitchFamily="34" charset="0"/>
                    <a:cs typeface="Calibri" panose="020F0502020204030204" pitchFamily="34" charset="0"/>
                  </a:rPr>
                  <a:t>Linear equations</a:t>
                </a:r>
              </a:p>
              <a:p>
                <a:pPr>
                  <a:lnSpc>
                    <a:spcPct val="90000"/>
                  </a:lnSpc>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a:t>
                </a:r>
              </a:p>
              <a:p>
                <a:pPr>
                  <a:lnSpc>
                    <a:spcPct val="90000"/>
                  </a:lnSpc>
                </a:pP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a:t>
                </a:r>
              </a:p>
              <a:p>
                <a:pPr lvl="1">
                  <a:lnSpc>
                    <a:spcPct val="90000"/>
                  </a:lnSpc>
                </a:pPr>
                <a:r>
                  <a:rPr lang="en-US" sz="2000" dirty="0">
                    <a:latin typeface="Calibri" panose="020F0502020204030204" pitchFamily="34" charset="0"/>
                    <a:cs typeface="Calibri" panose="020F0502020204030204" pitchFamily="34" charset="0"/>
                  </a:rPr>
                  <a:t>Disconnected: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4x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-4x +1</a:t>
                </a:r>
              </a:p>
              <a:p>
                <a:pPr lvl="1">
                  <a:lnSpc>
                    <a:spcPct val="90000"/>
                  </a:lnSpc>
                </a:pPr>
                <a:r>
                  <a:rPr lang="en-US" sz="2000" dirty="0">
                    <a:latin typeface="Calibri" panose="020F0502020204030204" pitchFamily="34" charset="0"/>
                    <a:cs typeface="Calibri" panose="020F0502020204030204" pitchFamily="34" charset="0"/>
                  </a:rPr>
                  <a:t>Connected: a= 7, b=-10</a:t>
                </a:r>
              </a:p>
              <a:p>
                <a:pPr lvl="1">
                  <a:lnSpc>
                    <a:spcPct val="90000"/>
                  </a:lnSpc>
                </a:pPr>
                <a:r>
                  <a:rPr lang="en-US" sz="2000" dirty="0">
                    <a:latin typeface="Calibri" panose="020F0502020204030204" pitchFamily="34" charset="0"/>
                    <a:cs typeface="Calibri" panose="020F0502020204030204" pitchFamily="34" charset="0"/>
                  </a:rPr>
                  <a:t>Troublesome: a=3, b=-2</a:t>
                </a:r>
              </a:p>
              <a:p>
                <a:pPr>
                  <a:lnSpc>
                    <a:spcPct val="90000"/>
                  </a:lnSpc>
                </a:pPr>
                <a:r>
                  <a:rPr lang="en-US" sz="2000" dirty="0">
                    <a:latin typeface="Calibri" panose="020F0502020204030204" pitchFamily="34" charset="0"/>
                    <a:cs typeface="Calibri" panose="020F0502020204030204" pitchFamily="34" charset="0"/>
                  </a:rPr>
                  <a:t>Arithmetic</a:t>
                </a:r>
              </a:p>
              <a:p>
                <a:pPr>
                  <a:lnSpc>
                    <a:spcPct val="90000"/>
                  </a:lnSpc>
                </a:pPr>
                <a:r>
                  <a:rPr lang="en-US" sz="2000" dirty="0">
                    <a:latin typeface="Calibri" panose="020F0502020204030204" pitchFamily="34" charset="0"/>
                    <a:cs typeface="Calibri" panose="020F0502020204030204" pitchFamily="34" charset="0"/>
                  </a:rPr>
                  <a:t>D=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p>
              <a:p>
                <a:pPr>
                  <a:lnSpc>
                    <a:spcPct val="90000"/>
                  </a:lnSpc>
                </a:pPr>
                <a:r>
                  <a:rPr lang="en-US" sz="2000" dirty="0">
                    <a:latin typeface="Calibri" panose="020F0502020204030204" pitchFamily="34" charset="0"/>
                    <a:cs typeface="Calibri" panose="020F0502020204030204" pitchFamily="34" charset="0"/>
                  </a:rPr>
                  <a:t>Genus, rational point for </a:t>
                </a:r>
                <a:r>
                  <a:rPr lang="en-US" sz="2000" dirty="0" err="1">
                    <a:latin typeface="Calibri" panose="020F0502020204030204" pitchFamily="34" charset="0"/>
                    <a:cs typeface="Calibri" panose="020F0502020204030204" pitchFamily="34" charset="0"/>
                  </a:rPr>
                  <a:t>g</a:t>
                </a:r>
                <a:r>
                  <a:rPr lang="en-US" sz="2000" dirty="0">
                    <a:latin typeface="Calibri" panose="020F0502020204030204" pitchFamily="34" charset="0"/>
                    <a:cs typeface="Calibri" panose="020F0502020204030204" pitchFamily="34" charset="0"/>
                  </a:rPr>
                  <a:t>&gt;1</a:t>
                </a:r>
              </a:p>
              <a:p>
                <a:pPr>
                  <a:lnSpc>
                    <a:spcPct val="90000"/>
                  </a:lnSpc>
                </a:pPr>
                <a:r>
                  <a:rPr lang="en-US" sz="2000" dirty="0">
                    <a:latin typeface="Calibri" panose="020F0502020204030204" pitchFamily="34" charset="0"/>
                    <a:cs typeface="Calibri" panose="020F0502020204030204" pitchFamily="34" charset="0"/>
                  </a:rPr>
                  <a:t>Mordell</a:t>
                </a:r>
              </a:p>
              <a:p>
                <a:pPr>
                  <a:lnSpc>
                    <a:spcPct val="90000"/>
                  </a:lnSpc>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cs typeface="Calibri" panose="020F0502020204030204" pitchFamily="34" charset="0"/>
                              </a:rPr>
                              <m:t>1</m:t>
                            </m:r>
                          </m:sub>
                        </m:sSub>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b>
                        </m:sSub>
                      </m:sub>
                    </m:sSub>
                  </m:oMath>
                </a14:m>
                <a:r>
                  <a:rPr lang="en-US" sz="2000" dirty="0">
                    <a:latin typeface="Calibri" panose="020F0502020204030204" pitchFamily="34" charset="0"/>
                    <a:cs typeface="Calibri" panose="020F0502020204030204" pitchFamily="34" charset="0"/>
                  </a:rPr>
                  <a:t>,</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2</m:t>
                        </m:r>
                      </m:sub>
                    </m:sSub>
                    <m:d>
                      <m:dPr>
                        <m:begChr m:val="|"/>
                        <m:endChr m:val="|"/>
                        <m:ctrlPr>
                          <a:rPr lang="en-US" sz="2000" b="0" i="1" dirty="0" smtClean="0">
                            <a:latin typeface="Cambria Math" panose="02040503050406030204" pitchFamily="18" charset="0"/>
                            <a:cs typeface="Calibri" panose="020F0502020204030204" pitchFamily="34" charset="0"/>
                          </a:rPr>
                        </m:ctrlPr>
                      </m:dPr>
                      <m:e>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1</m:t>
                            </m:r>
                          </m:sub>
                        </m:sSub>
                      </m:e>
                    </m:d>
                    <m:r>
                      <a:rPr lang="en-US" sz="2000" b="0" i="1" dirty="0" smtClean="0">
                        <a:latin typeface="Cambria Math" panose="02040503050406030204" pitchFamily="18" charset="0"/>
                        <a:cs typeface="Calibri" panose="020F0502020204030204" pitchFamily="34" charset="0"/>
                      </a:rPr>
                      <m:t>𝑝</m:t>
                    </m:r>
                    <m:r>
                      <a:rPr lang="en-US" sz="2000" b="0" i="1" dirty="0" smtClean="0">
                        <a:latin typeface="Cambria Math" panose="02040503050406030204" pitchFamily="18" charset="0"/>
                        <a:cs typeface="Calibri" panose="020F0502020204030204" pitchFamily="34" charset="0"/>
                      </a:rPr>
                      <m:t>−1</m:t>
                    </m:r>
                  </m:oMath>
                </a14:m>
                <a:endParaRPr lang="en-US" sz="2400" dirty="0">
                  <a:latin typeface="Calibri" panose="020F0502020204030204" pitchFamily="34" charset="0"/>
                  <a:cs typeface="Calibri" panose="020F0502020204030204" pitchFamily="34" charset="0"/>
                </a:endParaRP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609600" y="1371600"/>
                <a:ext cx="7848600" cy="4876800"/>
              </a:xfrm>
              <a:blipFill>
                <a:blip r:embed="rId3"/>
                <a:stretch>
                  <a:fillRect l="-808" t="-1558"/>
                </a:stretch>
              </a:blipFill>
            </p:spPr>
            <p:txBody>
              <a:bodyPr/>
              <a:lstStyle/>
              <a:p>
                <a:r>
                  <a:rPr lang="en-US">
                    <a:noFill/>
                  </a:rPr>
                  <a:t> </a:t>
                </a:r>
              </a:p>
            </p:txBody>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Group order and </a:t>
            </a:r>
            <a:r>
              <a:rPr lang="en-US" sz="3600" dirty="0" err="1"/>
              <a:t>Hasse</a:t>
            </a:r>
            <a:endParaRPr lang="en-US" sz="3600" dirty="0"/>
          </a:p>
        </p:txBody>
      </p:sp>
      <p:sp>
        <p:nvSpPr>
          <p:cNvPr id="84997" name="Rectangle 3"/>
          <p:cNvSpPr>
            <a:spLocks noGrp="1" noChangeArrowheads="1"/>
          </p:cNvSpPr>
          <p:nvPr>
            <p:ph type="body" idx="1"/>
          </p:nvPr>
        </p:nvSpPr>
        <p:spPr>
          <a:xfrm>
            <a:off x="533400" y="2057400"/>
            <a:ext cx="8039100" cy="2971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q+1-t</a:t>
            </a:r>
          </a:p>
          <a:p>
            <a:pPr lvl="1">
              <a:lnSpc>
                <a:spcPct val="90000"/>
              </a:lnSpc>
              <a:spcBef>
                <a:spcPts val="200"/>
              </a:spcBef>
            </a:pPr>
            <a:r>
              <a:rPr lang="en-US" sz="2000" dirty="0">
                <a:latin typeface="Calibri" panose="020F0502020204030204" pitchFamily="34" charset="0"/>
                <a:cs typeface="Calibri" panose="020F0502020204030204" pitchFamily="34" charset="0"/>
              </a:rPr>
              <a:t> j</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t]j+q</a:t>
            </a:r>
            <a:r>
              <a:rPr lang="en-US" sz="2000" dirty="0">
                <a:latin typeface="Calibri" panose="020F0502020204030204" pitchFamily="34" charset="0"/>
                <a:cs typeface="Calibri" panose="020F0502020204030204" pitchFamily="34" charset="0"/>
              </a:rPr>
              <a:t>=0</a:t>
            </a:r>
          </a:p>
          <a:p>
            <a:pPr lvl="1">
              <a:lnSpc>
                <a:spcPct val="90000"/>
              </a:lnSpc>
              <a:spcBef>
                <a:spcPts val="200"/>
              </a:spcBef>
            </a:pPr>
            <a:r>
              <a:rPr lang="en-US" sz="2000" dirty="0">
                <a:latin typeface="Calibri" panose="020F0502020204030204" pitchFamily="34" charset="0"/>
                <a:cs typeface="Calibri" panose="020F0502020204030204" pitchFamily="34" charset="0"/>
              </a:rPr>
              <a:t>|t|≦√2q</a:t>
            </a:r>
          </a:p>
          <a:p>
            <a:pPr>
              <a:lnSpc>
                <a:spcPct val="90000"/>
              </a:lnSpc>
              <a:spcBef>
                <a:spcPts val="200"/>
              </a:spcBef>
            </a:pPr>
            <a:r>
              <a:rPr lang="en-US" sz="2000" dirty="0">
                <a:latin typeface="Calibri" panose="020F0502020204030204" pitchFamily="34" charset="0"/>
                <a:cs typeface="Calibri" panose="020F0502020204030204" pitchFamily="34" charset="0"/>
              </a:rPr>
              <a:t>G(</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a:t>
            </a:r>
            <a:r>
              <a:rPr lang="en-US" sz="2000" dirty="0" err="1">
                <a:latin typeface="Calibri" panose="020F0502020204030204" pitchFamily="34" charset="0"/>
                <a:cs typeface="Calibri" panose="020F0502020204030204" pitchFamily="34" charset="0"/>
              </a:rPr>
              <a:t>Z</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n|m</a:t>
            </a:r>
            <a:r>
              <a:rPr lang="en-US" sz="2000" dirty="0">
                <a:latin typeface="Calibri" panose="020F0502020204030204" pitchFamily="34" charset="0"/>
                <a:cs typeface="Calibri" panose="020F0502020204030204" pitchFamily="34" charset="0"/>
              </a:rPr>
              <a:t>, n|p-1.  Used proving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over K and n a positive integer.  If char(K) does not divided n or is 0, then E[n]=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Twist: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p+2</a:t>
            </a:r>
          </a:p>
          <a:p>
            <a:pPr>
              <a:lnSpc>
                <a:spcPct val="90000"/>
              </a:lnSpc>
            </a:pPr>
            <a:endParaRPr lang="en-US" sz="2400" dirty="0"/>
          </a:p>
          <a:p>
            <a:pPr>
              <a:lnSpc>
                <a:spcPct val="90000"/>
              </a:lnSpc>
            </a:pP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31</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Point counting</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2438400"/>
                <a:ext cx="80772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Group order calculations are critical for curve selection and algorithm safety.  The number of points on the curve is the size of the group so counting points is important.  There are several methods:</a:t>
                </a:r>
                <a:endParaRPr lang="en-US" sz="2400" dirty="0">
                  <a:latin typeface="Calibri" panose="020F0502020204030204" pitchFamily="34" charset="0"/>
                  <a:cs typeface="Calibri" panose="020F0502020204030204" pitchFamily="34" charset="0"/>
                </a:endParaRP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Baby Step Giant Step: Explained in next slide.</a:t>
                </a:r>
              </a:p>
              <a:p>
                <a:pPr marL="971550" lvl="1" indent="-51435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 O(lg</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(p)).  Beyond the scope of this lecture.</a:t>
                </a:r>
              </a:p>
              <a:p>
                <a:pPr marL="1371600" lvl="2" indent="-457200">
                  <a:lnSpc>
                    <a:spcPct val="90000"/>
                  </a:lnSpc>
                  <a:spcBef>
                    <a:spcPts val="200"/>
                  </a:spcBef>
                  <a:buNone/>
                </a:pPr>
                <a:r>
                  <a:rPr lang="en-US" sz="2000" dirty="0">
                    <a:latin typeface="Calibri" panose="020F0502020204030204" pitchFamily="34" charset="0"/>
                    <a:cs typeface="Calibri" panose="020F0502020204030204" pitchFamily="34" charset="0"/>
                  </a:rPr>
                  <a:t>Determines t (mod l) for l, prime and </a:t>
                </a:r>
                <a14:m>
                  <m:oMath xmlns:m="http://schemas.openxmlformats.org/officeDocument/2006/math">
                    <m:r>
                      <a:rPr lang="en-US" sz="2000" b="0" i="1" smtClean="0">
                        <a:latin typeface="Cambria Math" panose="02040503050406030204" pitchFamily="18" charset="0"/>
                        <a:cs typeface="Calibri" panose="020F0502020204030204" pitchFamily="34" charset="0"/>
                      </a:rPr>
                      <m:t>𝐼</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𝐼</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𝑚𝑎𝑥</m:t>
                        </m:r>
                      </m:sub>
                    </m:sSub>
                  </m:oMath>
                </a14:m>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l &gt;4√p.</a:t>
                </a: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SEA: </a:t>
                </a: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Elkies</a:t>
                </a:r>
                <a:r>
                  <a:rPr lang="en-US" sz="2000" dirty="0">
                    <a:latin typeface="Calibri" panose="020F0502020204030204" pitchFamily="34" charset="0"/>
                    <a:cs typeface="Calibri" panose="020F0502020204030204" pitchFamily="34" charset="0"/>
                  </a:rPr>
                  <a:t>-Atkins.  Further beyond the scope of this lecture.</a:t>
                </a:r>
              </a:p>
              <a:p>
                <a:pPr>
                  <a:lnSpc>
                    <a:spcPct val="90000"/>
                  </a:lnSpc>
                </a:pPr>
                <a:endParaRPr lang="en-US" sz="2400" dirty="0"/>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2438400"/>
                <a:ext cx="8077200" cy="3200400"/>
              </a:xfrm>
              <a:blipFill>
                <a:blip r:embed="rId3"/>
                <a:stretch>
                  <a:fillRect l="-942" t="-2372"/>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Slide Number Placeholder 5"/>
          <p:cNvSpPr>
            <a:spLocks noGrp="1"/>
          </p:cNvSpPr>
          <p:nvPr>
            <p:ph type="sldNum" sz="quarter" idx="12"/>
          </p:nvPr>
        </p:nvSpPr>
        <p:spPr>
          <a:noFill/>
        </p:spPr>
        <p:txBody>
          <a:bodyPr/>
          <a:lstStyle/>
          <a:p>
            <a:fld id="{AA6499F7-84E4-44FB-A964-DDABF9033400}" type="slidenum">
              <a:rPr lang="en-US" smtClean="0"/>
              <a:pPr/>
              <a:t>32</a:t>
            </a:fld>
            <a:endParaRPr lang="en-US"/>
          </a:p>
        </p:txBody>
      </p:sp>
      <p:sp>
        <p:nvSpPr>
          <p:cNvPr id="107524" name="Rectangle 2"/>
          <p:cNvSpPr>
            <a:spLocks noGrp="1" noChangeArrowheads="1"/>
          </p:cNvSpPr>
          <p:nvPr>
            <p:ph type="title"/>
          </p:nvPr>
        </p:nvSpPr>
        <p:spPr>
          <a:xfrm>
            <a:off x="685800" y="76200"/>
            <a:ext cx="7772400" cy="762000"/>
          </a:xfrm>
        </p:spPr>
        <p:txBody>
          <a:bodyPr/>
          <a:lstStyle/>
          <a:p>
            <a:r>
              <a:rPr lang="en-US" sz="3600" dirty="0"/>
              <a:t>Elliptic Curve Discrete Log Problem</a:t>
            </a:r>
          </a:p>
        </p:txBody>
      </p:sp>
      <p:sp>
        <p:nvSpPr>
          <p:cNvPr id="107525" name="Rectangle 3"/>
          <p:cNvSpPr>
            <a:spLocks noGrp="1" noChangeArrowheads="1"/>
          </p:cNvSpPr>
          <p:nvPr>
            <p:ph type="body" idx="1"/>
          </p:nvPr>
        </p:nvSpPr>
        <p:spPr>
          <a:xfrm>
            <a:off x="228600" y="1905000"/>
            <a:ext cx="8382000" cy="3200400"/>
          </a:xfrm>
        </p:spPr>
        <p:txBody>
          <a:bodyPr/>
          <a:lstStyle/>
          <a:p>
            <a:pPr>
              <a:spcBef>
                <a:spcPts val="200"/>
              </a:spcBef>
            </a:pPr>
            <a:r>
              <a:rPr lang="en-US" sz="2000" dirty="0">
                <a:latin typeface="Calibri" panose="020F0502020204030204" pitchFamily="34" charset="0"/>
                <a:cs typeface="Calibri" panose="020F0502020204030204" pitchFamily="34" charset="0"/>
                <a:sym typeface="Symbol" pitchFamily="18" charset="2"/>
              </a:rPr>
              <a:t>Let C be an elliptic curve, E(</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over a finite field K with elliptic group, G.  Given P, Q in the group with P=</a:t>
            </a:r>
            <a:r>
              <a:rPr lang="en-US" sz="2000" dirty="0" err="1">
                <a:latin typeface="Calibri" panose="020F0502020204030204" pitchFamily="34" charset="0"/>
                <a:cs typeface="Calibri" panose="020F0502020204030204" pitchFamily="34" charset="0"/>
                <a:sym typeface="Symbol" pitchFamily="18" charset="2"/>
              </a:rPr>
              <a:t>nQ</a:t>
            </a:r>
            <a:r>
              <a:rPr lang="en-US" sz="2000" dirty="0">
                <a:latin typeface="Calibri" panose="020F0502020204030204" pitchFamily="34" charset="0"/>
                <a:cs typeface="Calibri" panose="020F0502020204030204" pitchFamily="34" charset="0"/>
                <a:sym typeface="Symbol" pitchFamily="18" charset="2"/>
              </a:rPr>
              <a:t>, find n.</a:t>
            </a:r>
          </a:p>
          <a:p>
            <a:pPr>
              <a:spcBef>
                <a:spcPts val="200"/>
              </a:spcBef>
            </a:pPr>
            <a:r>
              <a:rPr lang="en-US" sz="2000" dirty="0">
                <a:latin typeface="Calibri" panose="020F0502020204030204" pitchFamily="34" charset="0"/>
                <a:cs typeface="Calibri" panose="020F0502020204030204" pitchFamily="34" charset="0"/>
                <a:sym typeface="Symbol" pitchFamily="18" charset="2"/>
              </a:rPr>
              <a:t>Elliptic Curve crypto system is precisely analogous to discrete log systems using arithmetic over finite fields.</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Discovered by Koblitz and Miller</a:t>
            </a:r>
          </a:p>
          <a:p>
            <a:pPr>
              <a:spcBef>
                <a:spcPts val="200"/>
              </a:spcBef>
            </a:pPr>
            <a:r>
              <a:rPr lang="en-US" sz="2000" dirty="0">
                <a:latin typeface="Calibri" panose="020F0502020204030204" pitchFamily="34" charset="0"/>
                <a:cs typeface="Calibri" panose="020F0502020204030204" pitchFamily="34" charset="0"/>
                <a:sym typeface="Symbol" pitchFamily="18" charset="2"/>
              </a:rPr>
              <a:t>Note in computing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 over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we can write k as powers of 2 and multiply P by k in </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time.  For example, 40P= (2</a:t>
            </a:r>
            <a:r>
              <a:rPr lang="en-US" sz="2000" baseline="30000" dirty="0">
                <a:latin typeface="Calibri" panose="020F0502020204030204" pitchFamily="34" charset="0"/>
                <a:cs typeface="Calibri" panose="020F0502020204030204" pitchFamily="34" charset="0"/>
                <a:sym typeface="Symbol" pitchFamily="18" charset="2"/>
              </a:rPr>
              <a:t>5</a:t>
            </a:r>
            <a:r>
              <a:rPr lang="en-US" sz="2000" dirty="0">
                <a:latin typeface="Calibri" panose="020F0502020204030204" pitchFamily="34" charset="0"/>
                <a:cs typeface="Calibri" panose="020F0502020204030204" pitchFamily="34" charset="0"/>
                <a:sym typeface="Symbol" pitchFamily="18" charset="2"/>
              </a:rPr>
              <a:t>+2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)P</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33</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Baby step, giant step</a:t>
            </a:r>
          </a:p>
        </p:txBody>
      </p:sp>
      <p:sp>
        <p:nvSpPr>
          <p:cNvPr id="115717" name="Rectangle 5"/>
          <p:cNvSpPr>
            <a:spLocks noGrp="1" noChangeArrowheads="1"/>
          </p:cNvSpPr>
          <p:nvPr>
            <p:ph type="body" idx="1"/>
          </p:nvPr>
        </p:nvSpPr>
        <p:spPr>
          <a:xfrm>
            <a:off x="266700" y="1829790"/>
            <a:ext cx="8610600" cy="4648200"/>
          </a:xfrm>
          <a:noFill/>
        </p:spPr>
        <p:txBody>
          <a:bodyPr/>
          <a:lstStyle/>
          <a:p>
            <a:pPr>
              <a:spcBef>
                <a:spcPts val="200"/>
              </a:spcBef>
            </a:pPr>
            <a:r>
              <a:rPr lang="en-US" sz="2000" dirty="0">
                <a:latin typeface="Calibri" panose="020F0502020204030204" pitchFamily="34" charset="0"/>
                <a:cs typeface="Calibri" panose="020F0502020204030204" pitchFamily="34" charset="0"/>
              </a:rPr>
              <a:t>Want to find m: O= [m]P.  There is a general attack just like in DLP called the Baby Step – Giant Step Attack.  It takes O(√n) where n is the order of the group.</a:t>
            </a:r>
          </a:p>
          <a:p>
            <a:pPr>
              <a:spcBef>
                <a:spcPts val="200"/>
              </a:spcBef>
            </a:pPr>
            <a:r>
              <a:rPr lang="en-US" sz="2000" dirty="0">
                <a:latin typeface="Calibri" panose="020F0502020204030204" pitchFamily="34" charset="0"/>
                <a:cs typeface="Calibri" panose="020F0502020204030204" pitchFamily="34" charset="0"/>
              </a:rPr>
              <a:t>The attack:</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M=ceiling(√n).  m=</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 is the order of 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To find a, b note (O-[b]P)=[a][M]P.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Compute </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=1,2,…,M.  Store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sorted by second element.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a][M]P</a:t>
            </a:r>
            <a:r>
              <a:rPr lang="en-US" sz="2000" dirty="0">
                <a:latin typeface="Calibri" panose="020F0502020204030204" pitchFamily="34" charset="0"/>
                <a:cs typeface="Calibri" panose="020F0502020204030204" pitchFamily="34" charset="0"/>
              </a:rPr>
              <a:t>, a= 1,2,…,M check table if</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a:t>
            </a:r>
          </a:p>
          <a:p>
            <a:pPr marL="1847850" lvl="3" indent="-533400"/>
            <a:endParaRPr lang="en-US" baseline="30000" dirty="0">
              <a:latin typeface="Arial Unicode MS" pitchFamily="34"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34</a:t>
            </a:fld>
            <a:endParaRPr lang="en-US"/>
          </a:p>
        </p:txBody>
      </p:sp>
      <p:sp>
        <p:nvSpPr>
          <p:cNvPr id="84996" name="Rectangle 2"/>
          <p:cNvSpPr>
            <a:spLocks noGrp="1" noChangeArrowheads="1"/>
          </p:cNvSpPr>
          <p:nvPr>
            <p:ph type="title"/>
          </p:nvPr>
        </p:nvSpPr>
        <p:spPr>
          <a:xfrm>
            <a:off x="304800" y="-76200"/>
            <a:ext cx="8534400" cy="838200"/>
          </a:xfrm>
        </p:spPr>
        <p:txBody>
          <a:bodyPr/>
          <a:lstStyle/>
          <a:p>
            <a:r>
              <a:rPr lang="en-US" sz="3600" dirty="0"/>
              <a:t>Special Attacks on discrete log in </a:t>
            </a:r>
            <a:r>
              <a:rPr lang="en-US" sz="3600" dirty="0" err="1"/>
              <a:t>E</a:t>
            </a:r>
            <a:r>
              <a:rPr lang="en-US" sz="3600" baseline="-25000" dirty="0" err="1"/>
              <a:t>q</a:t>
            </a:r>
            <a:r>
              <a:rPr lang="en-US" sz="3600" dirty="0"/>
              <a:t>(</a:t>
            </a:r>
            <a:r>
              <a:rPr lang="en-US" sz="3600" dirty="0" err="1"/>
              <a:t>a,b</a:t>
            </a:r>
            <a:r>
              <a:rPr lang="en-US" sz="3600" dirty="0"/>
              <a:t>)</a:t>
            </a:r>
          </a:p>
        </p:txBody>
      </p:sp>
      <p:sp>
        <p:nvSpPr>
          <p:cNvPr id="84997" name="Rectangle 3"/>
          <p:cNvSpPr>
            <a:spLocks noGrp="1" noChangeArrowheads="1"/>
          </p:cNvSpPr>
          <p:nvPr>
            <p:ph type="body" idx="1"/>
          </p:nvPr>
        </p:nvSpPr>
        <p:spPr>
          <a:xfrm>
            <a:off x="304800" y="1752600"/>
            <a:ext cx="86106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MOV Attack (</a:t>
            </a:r>
            <a:r>
              <a:rPr lang="en-US" sz="2400" dirty="0" err="1">
                <a:latin typeface="Calibri" panose="020F0502020204030204" pitchFamily="34" charset="0"/>
                <a:cs typeface="Calibri" panose="020F0502020204030204" pitchFamily="34" charset="0"/>
              </a:rPr>
              <a:t>Menezes</a:t>
            </a:r>
            <a:r>
              <a:rPr lang="en-US" sz="2400" dirty="0">
                <a:latin typeface="Calibri" panose="020F0502020204030204" pitchFamily="34" charset="0"/>
                <a:cs typeface="Calibri" panose="020F0502020204030204" pitchFamily="34" charset="0"/>
              </a:rPr>
              <a:t>, Okamoto, Vanstone).  </a:t>
            </a:r>
          </a:p>
          <a:p>
            <a:pPr lvl="1">
              <a:lnSpc>
                <a:spcPct val="90000"/>
              </a:lnSpc>
              <a:spcBef>
                <a:spcPts val="200"/>
              </a:spcBef>
            </a:pPr>
            <a:r>
              <a:rPr lang="en-US" sz="2000" dirty="0">
                <a:latin typeface="Calibri" panose="020F0502020204030204" pitchFamily="34" charset="0"/>
                <a:cs typeface="Calibri" panose="020F0502020204030204" pitchFamily="34" charset="0"/>
              </a:rPr>
              <a:t>Idea: map the ECDLP to the DLP in an extension field.  </a:t>
            </a:r>
          </a:p>
          <a:p>
            <a:pPr>
              <a:lnSpc>
                <a:spcPct val="90000"/>
              </a:lnSpc>
              <a:spcBef>
                <a:spcPts val="200"/>
              </a:spcBef>
            </a:pPr>
            <a:r>
              <a:rPr lang="en-US" sz="2000" dirty="0">
                <a:latin typeface="Calibri" panose="020F0502020204030204" pitchFamily="34" charset="0"/>
                <a:cs typeface="Calibri" panose="020F0502020204030204" pitchFamily="34" charset="0"/>
              </a:rPr>
              <a:t>In the case of MOV, if n is the order of a point (hence it divides the number of points on the curve) and n|q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the ECDLP can be mapped into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avoid this attack, we need to make sure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is as hard as the ECDLP in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This is guaranteed to happen of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so we can avoid this attack if the smallest l: </a:t>
            </a:r>
            <a:r>
              <a:rPr lang="en-US" sz="2000" dirty="0" err="1">
                <a:latin typeface="Calibri" panose="020F0502020204030204" pitchFamily="34" charset="0"/>
                <a:cs typeface="Calibri" panose="020F0502020204030204" pitchFamily="34" charset="0"/>
              </a:rPr>
              <a:t>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satisfies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lg</a:t>
            </a:r>
            <a:r>
              <a:rPr lang="en-US" sz="2000" dirty="0">
                <a:latin typeface="Calibri" panose="020F0502020204030204" pitchFamily="34" charset="0"/>
                <a:cs typeface="Calibri" panose="020F0502020204030204" pitchFamily="34" charset="0"/>
              </a:rPr>
              <a: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Another attack: An anomalous curve satisfies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  This group is cyclic and allows an easy embedding in the DLP problem in the additive group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To avoid this, make sure the number of points on the elliptic curve is not q.</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Slide Number Placeholder 5"/>
          <p:cNvSpPr>
            <a:spLocks noGrp="1"/>
          </p:cNvSpPr>
          <p:nvPr>
            <p:ph type="sldNum" sz="quarter" idx="12"/>
          </p:nvPr>
        </p:nvSpPr>
        <p:spPr>
          <a:noFill/>
        </p:spPr>
        <p:txBody>
          <a:bodyPr/>
          <a:lstStyle/>
          <a:p>
            <a:fld id="{B2FB6303-FE30-4861-B277-FC7D67F25968}" type="slidenum">
              <a:rPr lang="en-US" smtClean="0"/>
              <a:pPr/>
              <a:t>35</a:t>
            </a:fld>
            <a:endParaRPr lang="en-US"/>
          </a:p>
        </p:txBody>
      </p:sp>
      <p:sp>
        <p:nvSpPr>
          <p:cNvPr id="108548" name="Rectangle 2"/>
          <p:cNvSpPr>
            <a:spLocks noGrp="1" noChangeArrowheads="1"/>
          </p:cNvSpPr>
          <p:nvPr>
            <p:ph type="title"/>
          </p:nvPr>
        </p:nvSpPr>
        <p:spPr>
          <a:xfrm>
            <a:off x="685800" y="152400"/>
            <a:ext cx="7772400" cy="838200"/>
          </a:xfrm>
        </p:spPr>
        <p:txBody>
          <a:bodyPr/>
          <a:lstStyle/>
          <a:p>
            <a:r>
              <a:rPr lang="en-US" sz="4000" dirty="0" err="1"/>
              <a:t>Diffie</a:t>
            </a:r>
            <a:r>
              <a:rPr lang="en-US" sz="4000" dirty="0"/>
              <a:t> Hellman over </a:t>
            </a:r>
            <a:r>
              <a:rPr lang="en-US" sz="4000" i="1" dirty="0"/>
              <a:t>ECC</a:t>
            </a:r>
          </a:p>
        </p:txBody>
      </p:sp>
      <p:sp>
        <p:nvSpPr>
          <p:cNvPr id="108549" name="Rectangle 3"/>
          <p:cNvSpPr>
            <a:spLocks noGrp="1" noChangeArrowheads="1"/>
          </p:cNvSpPr>
          <p:nvPr>
            <p:ph type="body" idx="1"/>
          </p:nvPr>
        </p:nvSpPr>
        <p:spPr>
          <a:xfrm>
            <a:off x="609600" y="1828800"/>
            <a:ext cx="8229600" cy="4038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Alice and Bob chose a finite field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and an elliptic curve E</a:t>
            </a:r>
          </a:p>
          <a:p>
            <a:pPr>
              <a:lnSpc>
                <a:spcPct val="90000"/>
              </a:lnSpc>
              <a:spcBef>
                <a:spcPts val="200"/>
              </a:spcBef>
            </a:pPr>
            <a:r>
              <a:rPr lang="en-US" sz="2000" dirty="0">
                <a:latin typeface="Calibri" panose="020F0502020204030204" pitchFamily="34" charset="0"/>
                <a:cs typeface="Calibri" panose="020F0502020204030204" pitchFamily="34" charset="0"/>
              </a:rPr>
              <a:t>The key will be taken from a random point P over the elliptic curve (e.g. - the x coordinate).</a:t>
            </a:r>
          </a:p>
          <a:p>
            <a:pPr>
              <a:lnSpc>
                <a:spcPct val="90000"/>
              </a:lnSpc>
              <a:spcBef>
                <a:spcPts val="200"/>
              </a:spcBef>
            </a:pPr>
            <a:r>
              <a:rPr lang="en-US" sz="2000" dirty="0">
                <a:latin typeface="Calibri" panose="020F0502020204030204" pitchFamily="34" charset="0"/>
                <a:cs typeface="Calibri" panose="020F0502020204030204" pitchFamily="34" charset="0"/>
              </a:rPr>
              <a:t>Alice and Bob choose a point B that does not need to be secret</a:t>
            </a:r>
          </a:p>
          <a:p>
            <a:pPr lvl="1">
              <a:lnSpc>
                <a:spcPct val="90000"/>
              </a:lnSpc>
              <a:spcBef>
                <a:spcPts val="200"/>
              </a:spcBef>
            </a:pPr>
            <a:r>
              <a:rPr lang="en-US" sz="2000" dirty="0">
                <a:latin typeface="Calibri" panose="020F0502020204030204" pitchFamily="34" charset="0"/>
                <a:cs typeface="Calibri" panose="020F0502020204030204" pitchFamily="34" charset="0"/>
              </a:rPr>
              <a:t>B must have a very large order</a:t>
            </a:r>
          </a:p>
          <a:p>
            <a:pPr>
              <a:lnSpc>
                <a:spcPct val="90000"/>
              </a:lnSpc>
              <a:spcBef>
                <a:spcPts val="200"/>
              </a:spcBef>
            </a:pPr>
            <a:r>
              <a:rPr lang="en-US" sz="2000" dirty="0">
                <a:latin typeface="Calibri" panose="020F0502020204030204" pitchFamily="34" charset="0"/>
                <a:cs typeface="Calibri" panose="020F0502020204030204" pitchFamily="34" charset="0"/>
              </a:rPr>
              <a:t>Alice chooses a random </a:t>
            </a:r>
            <a:r>
              <a:rPr lang="en-US" sz="2000" i="1"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and compute </a:t>
            </a:r>
            <a:r>
              <a:rPr lang="en-US" sz="2000" dirty="0" err="1">
                <a:latin typeface="Calibri" panose="020F0502020204030204" pitchFamily="34" charset="0"/>
                <a:cs typeface="Calibri" panose="020F0502020204030204" pitchFamily="34" charset="0"/>
              </a:rPr>
              <a:t>aB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chooses a random </a:t>
            </a:r>
            <a:r>
              <a:rPr lang="en-US" sz="2000" i="1" dirty="0">
                <a:latin typeface="Calibri" panose="020F0502020204030204" pitchFamily="34" charset="0"/>
                <a:cs typeface="Calibri" panose="020F0502020204030204" pitchFamily="34" charset="0"/>
                <a:sym typeface="Symbol" pitchFamily="18" charset="2"/>
              </a:rPr>
              <a:t>b</a:t>
            </a:r>
            <a:r>
              <a:rPr lang="en-US" sz="2000" dirty="0">
                <a:latin typeface="Calibri" panose="020F0502020204030204" pitchFamily="34" charset="0"/>
                <a:cs typeface="Calibri" panose="020F0502020204030204" pitchFamily="34" charset="0"/>
                <a:sym typeface="Symbol" pitchFamily="18" charset="2"/>
              </a:rPr>
              <a:t> and compute </a:t>
            </a:r>
            <a:r>
              <a:rPr lang="en-US" sz="2000" dirty="0" err="1">
                <a:latin typeface="Calibri" panose="020F0502020204030204" pitchFamily="34" charset="0"/>
                <a:cs typeface="Calibri" panose="020F0502020204030204" pitchFamily="34" charset="0"/>
              </a:rPr>
              <a:t>bB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rPr>
              <a:t>Alice and Bob exchange the computed values</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Alice, from </a:t>
            </a:r>
            <a:r>
              <a:rPr lang="en-US" sz="2000" dirty="0" err="1">
                <a:latin typeface="Calibri" panose="020F0502020204030204" pitchFamily="34" charset="0"/>
                <a:cs typeface="Calibri" panose="020F0502020204030204" pitchFamily="34" charset="0"/>
              </a:rPr>
              <a:t>bB</a:t>
            </a:r>
            <a:r>
              <a:rPr lang="en-US" sz="2000" dirty="0">
                <a:latin typeface="Calibri" panose="020F0502020204030204" pitchFamily="34" charset="0"/>
                <a:cs typeface="Calibri" panose="020F0502020204030204" pitchFamily="34" charset="0"/>
              </a:rPr>
              <a:t> and a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Bob, from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b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Slide Number Placeholder 5"/>
          <p:cNvSpPr>
            <a:spLocks noGrp="1"/>
          </p:cNvSpPr>
          <p:nvPr>
            <p:ph type="sldNum" sz="quarter" idx="12"/>
          </p:nvPr>
        </p:nvSpPr>
        <p:spPr>
          <a:noFill/>
        </p:spPr>
        <p:txBody>
          <a:bodyPr/>
          <a:lstStyle/>
          <a:p>
            <a:fld id="{AE884C37-64B7-4BBD-BD0D-E9979A4A91A7}" type="slidenum">
              <a:rPr lang="en-US" smtClean="0"/>
              <a:pPr/>
              <a:t>36</a:t>
            </a:fld>
            <a:endParaRPr lang="en-US"/>
          </a:p>
        </p:txBody>
      </p:sp>
      <p:sp>
        <p:nvSpPr>
          <p:cNvPr id="109572" name="Rectangle 2"/>
          <p:cNvSpPr>
            <a:spLocks noGrp="1" noChangeArrowheads="1"/>
          </p:cNvSpPr>
          <p:nvPr>
            <p:ph type="title"/>
          </p:nvPr>
        </p:nvSpPr>
        <p:spPr>
          <a:xfrm>
            <a:off x="685800" y="0"/>
            <a:ext cx="7772400" cy="838200"/>
          </a:xfrm>
        </p:spPr>
        <p:txBody>
          <a:bodyPr/>
          <a:lstStyle/>
          <a:p>
            <a:r>
              <a:rPr lang="en-US" sz="3600" dirty="0"/>
              <a:t>Elliptic curve El </a:t>
            </a:r>
            <a:r>
              <a:rPr lang="en-US" sz="3600" dirty="0" err="1"/>
              <a:t>Gamal</a:t>
            </a:r>
            <a:endParaRPr lang="en-US" sz="3600" dirty="0"/>
          </a:p>
        </p:txBody>
      </p:sp>
      <p:sp>
        <p:nvSpPr>
          <p:cNvPr id="109573" name="Rectangle 3"/>
          <p:cNvSpPr>
            <a:spLocks noGrp="1" noChangeArrowheads="1"/>
          </p:cNvSpPr>
          <p:nvPr>
            <p:ph type="body" idx="1"/>
          </p:nvPr>
        </p:nvSpPr>
        <p:spPr>
          <a:xfrm>
            <a:off x="609600" y="1533525"/>
            <a:ext cx="8153400" cy="4714875"/>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are several ways in which the ECDLP can be embedded in a cipher system. </a:t>
            </a:r>
          </a:p>
          <a:p>
            <a:pPr lvl="1">
              <a:lnSpc>
                <a:spcPct val="90000"/>
              </a:lnSpc>
              <a:spcBef>
                <a:spcPts val="200"/>
              </a:spcBef>
            </a:pPr>
            <a:r>
              <a:rPr lang="en-US" sz="2000" dirty="0">
                <a:latin typeface="Calibri" panose="020F0502020204030204" pitchFamily="34" charset="0"/>
                <a:cs typeface="Calibri" panose="020F0502020204030204" pitchFamily="34" charset="0"/>
              </a:rPr>
              <a:t>One method begins by selecting an Elliptic Curve,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 point G on the curve and a secret number k which will be the private key. </a:t>
            </a:r>
          </a:p>
          <a:p>
            <a:pPr lvl="1">
              <a:lnSpc>
                <a:spcPct val="90000"/>
              </a:lnSpc>
              <a:spcBef>
                <a:spcPts val="200"/>
              </a:spcBef>
            </a:pPr>
            <a:r>
              <a:rPr lang="en-US" sz="2000" dirty="0">
                <a:latin typeface="Calibri" panose="020F0502020204030204" pitchFamily="34" charset="0"/>
                <a:cs typeface="Calibri" panose="020F0502020204030204" pitchFamily="34" charset="0"/>
              </a:rPr>
              <a:t>The public key is G and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kG</a:t>
            </a:r>
            <a:r>
              <a:rPr lang="en-US" sz="2000" dirty="0">
                <a:latin typeface="Calibri" panose="020F0502020204030204" pitchFamily="34" charset="0"/>
                <a:cs typeface="Calibri" panose="020F0502020204030204" pitchFamily="34" charset="0"/>
              </a:rPr>
              <a:t>.  Think of G as the generator in the discrete log problem.</a:t>
            </a:r>
          </a:p>
          <a:p>
            <a:pPr lvl="1">
              <a:lnSpc>
                <a:spcPct val="90000"/>
              </a:lnSpc>
              <a:spcBef>
                <a:spcPts val="200"/>
              </a:spcBef>
            </a:pPr>
            <a:r>
              <a:rPr lang="en-US" sz="2000" dirty="0">
                <a:latin typeface="Calibri" panose="020F0502020204030204" pitchFamily="34" charset="0"/>
                <a:cs typeface="Calibri" panose="020F0502020204030204" pitchFamily="34" charset="0"/>
              </a:rPr>
              <a:t>A message is encrypted by converting the plaintext into a number m, selecting a random number r, and finding a point on the curve P</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corresponding to m.  We explain how to do this in the next slide.</a:t>
            </a:r>
          </a:p>
          <a:p>
            <a:pPr lvl="1">
              <a:lnSpc>
                <a:spcPct val="90000"/>
              </a:lnSpc>
              <a:spcBef>
                <a:spcPts val="200"/>
              </a:spcBef>
            </a:pPr>
            <a:r>
              <a:rPr lang="en-US" sz="2000" dirty="0">
                <a:latin typeface="Calibri" panose="020F0502020204030204" pitchFamily="34" charset="0"/>
                <a:cs typeface="Calibri" panose="020F0502020204030204" pitchFamily="34" charset="0"/>
              </a:rPr>
              <a:t>The </a:t>
            </a:r>
            <a:r>
              <a:rPr lang="en-US" sz="2000" dirty="0" err="1">
                <a:latin typeface="Calibri" panose="020F0502020204030204" pitchFamily="34" charset="0"/>
                <a:cs typeface="Calibri" panose="020F0502020204030204" pitchFamily="34" charset="0"/>
              </a:rPr>
              <a:t>ciphertext</a:t>
            </a:r>
            <a:r>
              <a:rPr lang="en-US" sz="2000" dirty="0">
                <a:latin typeface="Calibri" panose="020F0502020204030204" pitchFamily="34" charset="0"/>
                <a:cs typeface="Calibri" panose="020F0502020204030204" pitchFamily="34" charset="0"/>
              </a:rPr>
              <a:t> consists of two points on the curve {</a:t>
            </a:r>
            <a:r>
              <a:rPr lang="en-US" sz="2000" dirty="0" err="1">
                <a:latin typeface="Calibri" panose="020F0502020204030204" pitchFamily="34" charset="0"/>
                <a:cs typeface="Calibri" panose="020F0502020204030204" pitchFamily="34" charset="0"/>
              </a:rPr>
              <a:t>rG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m</a:t>
            </a:r>
            <a:r>
              <a:rPr lang="en-US" sz="2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decipher, multiply the first point by k and subtract the result from the second point: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+rP</a:t>
            </a:r>
            <a:r>
              <a:rPr kumimoji="0" lang="en-US" altLang="ko-KR" sz="2000" baseline="-25000" dirty="0" err="1">
                <a:latin typeface="Calibri" panose="020F0502020204030204" pitchFamily="34" charset="0"/>
                <a:ea typeface="Gulim" pitchFamily="34" charset="-127"/>
                <a:cs typeface="Calibri" panose="020F0502020204030204" pitchFamily="34" charset="0"/>
              </a:rPr>
              <a:t>A</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a:t>
            </a:r>
            <a:r>
              <a:rPr kumimoji="0" lang="en-US" altLang="ko-KR" sz="2000" dirty="0">
                <a:latin typeface="Calibri" panose="020F0502020204030204" pitchFamily="34" charset="0"/>
                <a:ea typeface="Gulim" pitchFamily="34" charset="-127"/>
                <a:cs typeface="Calibri" panose="020F0502020204030204" pitchFamily="34" charset="0"/>
              </a:rPr>
              <a:t>(</a:t>
            </a:r>
            <a:r>
              <a:rPr kumimoji="0" lang="en-US" altLang="ko-KR" sz="2000" dirty="0" err="1">
                <a:latin typeface="Calibri" panose="020F0502020204030204" pitchFamily="34" charset="0"/>
                <a:ea typeface="Gulim" pitchFamily="34" charset="-127"/>
                <a:cs typeface="Calibri" panose="020F0502020204030204" pitchFamily="34" charset="0"/>
              </a:rPr>
              <a:t>kG</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P</a:t>
            </a:r>
            <a:r>
              <a:rPr kumimoji="0" lang="en-US" altLang="ko-KR" sz="2000" baseline="-25000" dirty="0">
                <a:latin typeface="Calibri" panose="020F0502020204030204" pitchFamily="34" charset="0"/>
                <a:ea typeface="Gulim" pitchFamily="34" charset="-127"/>
                <a:cs typeface="Calibri" panose="020F0502020204030204" pitchFamily="34" charset="0"/>
              </a:rPr>
              <a:t>m</a:t>
            </a:r>
            <a:r>
              <a:rPr kumimoji="0" lang="en-US" altLang="ko-KR" sz="2000" dirty="0">
                <a:latin typeface="Calibri" panose="020F0502020204030204" pitchFamily="34" charset="0"/>
                <a:ea typeface="Gulim" pitchFamily="34" charset="-127"/>
                <a:cs typeface="Calibri" panose="020F0502020204030204" pitchFamily="34" charset="0"/>
              </a:rPr>
              <a:t>.</a:t>
            </a:r>
            <a:endParaRPr kumimoji="0" lang="en-US" sz="2000" dirty="0">
              <a:latin typeface="Calibri" panose="020F0502020204030204" pitchFamily="34" charset="0"/>
              <a:ea typeface="Gulim" pitchFamily="34" charset="-127"/>
              <a:cs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37</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Embedding m in </a:t>
            </a:r>
            <a:r>
              <a:rPr lang="en-US" sz="3600" dirty="0" err="1"/>
              <a:t>E</a:t>
            </a:r>
            <a:r>
              <a:rPr lang="en-US" sz="3600" baseline="-25000" dirty="0" err="1"/>
              <a:t>q</a:t>
            </a:r>
            <a:r>
              <a:rPr lang="en-US" sz="3600" dirty="0"/>
              <a:t>(</a:t>
            </a:r>
            <a:r>
              <a:rPr lang="en-US" sz="3600" dirty="0" err="1"/>
              <a:t>a,b</a:t>
            </a:r>
            <a:r>
              <a:rPr lang="en-US" sz="3600" dirty="0"/>
              <a:t>)</a:t>
            </a:r>
          </a:p>
        </p:txBody>
      </p:sp>
      <p:sp>
        <p:nvSpPr>
          <p:cNvPr id="110597" name="Rectangle 3"/>
          <p:cNvSpPr>
            <a:spLocks noGrp="1" noChangeArrowheads="1"/>
          </p:cNvSpPr>
          <p:nvPr>
            <p:ph type="body" idx="1"/>
          </p:nvPr>
        </p:nvSpPr>
        <p:spPr>
          <a:xfrm>
            <a:off x="762000" y="2286000"/>
            <a:ext cx="7772400" cy="3327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is no deterministic way.</a:t>
            </a:r>
          </a:p>
          <a:p>
            <a:pPr>
              <a:lnSpc>
                <a:spcPct val="90000"/>
              </a:lnSpc>
              <a:spcBef>
                <a:spcPts val="200"/>
              </a:spcBef>
            </a:pPr>
            <a:r>
              <a:rPr lang="en-US" sz="2000" dirty="0">
                <a:latin typeface="Calibri" panose="020F0502020204030204" pitchFamily="34" charset="0"/>
                <a:cs typeface="Calibri" panose="020F0502020204030204" pitchFamily="34" charset="0"/>
              </a:rPr>
              <a:t>Assume q= p</a:t>
            </a:r>
            <a:r>
              <a:rPr lang="en-US" sz="2000" baseline="30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and we want to embed with a probability of failure not to exceed 2</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Message is m and 0</a:t>
            </a:r>
            <a:r>
              <a:rPr lang="en-US" sz="2000" dirty="0">
                <a:latin typeface="Calibri" panose="020F0502020204030204" pitchFamily="34" charset="0"/>
                <a:cs typeface="Calibri" panose="020F0502020204030204" pitchFamily="34" charset="0"/>
                <a:sym typeface="Symbol" pitchFamily="18" charset="2"/>
              </a:rPr>
              <a:t>m&lt;M.  q&gt;M𝜅.</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a</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+…+a</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p+a</a:t>
            </a:r>
            <a:r>
              <a:rPr lang="en-US" sz="2000" baseline="-25000" dirty="0">
                <a:latin typeface="Calibri" panose="020F0502020204030204" pitchFamily="34" charset="0"/>
                <a:cs typeface="Calibri" panose="020F0502020204030204" pitchFamily="34" charset="0"/>
                <a:sym typeface="Symbol" pitchFamily="18" charset="2"/>
              </a:rPr>
              <a:t>0</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m𝜅+j.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j= 0, try to solve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a</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a:t>
            </a:r>
            <a:r>
              <a:rPr lang="en-US" sz="2000" baseline="-25000" dirty="0">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+b by evaluating Legendre symbol.  Can do this with probability ½.  If this succeeds, use it. Otherwise try j=1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Given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we can recover m by writing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=m𝜅 +j and discarding 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a:t>
            </a:r>
            <a:r>
              <a:rPr lang="en-US" sz="2000" baseline="-25000" dirty="0">
                <a:latin typeface="Calibri" panose="020F0502020204030204" pitchFamily="34" charset="0"/>
                <a:cs typeface="Calibri" panose="020F0502020204030204" pitchFamily="34" charset="0"/>
                <a:sym typeface="Symbol" pitchFamily="18" charset="2"/>
              </a:rPr>
              <a:t>m</a:t>
            </a:r>
            <a:r>
              <a:rPr lang="en-US" sz="2000" dirty="0">
                <a:latin typeface="Calibri" panose="020F0502020204030204" pitchFamily="34" charset="0"/>
                <a:cs typeface="Calibri" panose="020F0502020204030204" pitchFamily="34" charset="0"/>
                <a:sym typeface="Symbol" pitchFamily="18" charset="2"/>
              </a:rPr>
              <a:t>=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y).</a:t>
            </a:r>
          </a:p>
          <a:p>
            <a:pPr>
              <a:lnSpc>
                <a:spcPct val="90000"/>
              </a:lnSpc>
            </a:pPr>
            <a:endParaRPr lang="en-US" sz="2400" dirty="0">
              <a:sym typeface="Symbol" pitchFamily="18" charset="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38</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 El </a:t>
            </a:r>
            <a:r>
              <a:rPr lang="en-US" sz="3600"/>
              <a:t>Gamal</a:t>
            </a:r>
            <a:endParaRPr lang="en-US" sz="3600" dirty="0"/>
          </a:p>
        </p:txBody>
      </p:sp>
      <p:sp>
        <p:nvSpPr>
          <p:cNvPr id="110597" name="Rectangle 3"/>
          <p:cNvSpPr>
            <a:spLocks noGrp="1" noChangeArrowheads="1"/>
          </p:cNvSpPr>
          <p:nvPr>
            <p:ph type="body" idx="1"/>
          </p:nvPr>
        </p:nvSpPr>
        <p:spPr>
          <a:xfrm>
            <a:off x="685800" y="2057400"/>
            <a:ext cx="8153400" cy="4114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8831</a:t>
            </a:r>
            <a:r>
              <a:rPr lang="en-US" sz="2000" dirty="0">
                <a:latin typeface="Calibri" panose="020F0502020204030204" pitchFamily="34" charset="0"/>
                <a:cs typeface="Calibri" panose="020F0502020204030204" pitchFamily="34" charset="0"/>
              </a:rPr>
              <a:t>(3,45)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G=(4,11),a=3, A=</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=(413,1808)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b=8, B=</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(5415, 6321)</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(5, 1743)</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sends Alice: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 P+ 8A]= [ (5415,6321), (6626,3576)]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decrypts as:</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3 (5415, 6321)= (673, 146)</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(6626,3576)-(673,146)= (6626,3576)+(673,-146)= (5, 1743)</a:t>
            </a:r>
          </a:p>
          <a:p>
            <a:pPr>
              <a:lnSpc>
                <a:spcPct val="90000"/>
              </a:lnSpc>
            </a:pPr>
            <a:endParaRPr lang="en-US" sz="2400" dirty="0">
              <a:sym typeface="Symbol" pitchFamily="18" charset="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39</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ECDH</a:t>
            </a:r>
          </a:p>
        </p:txBody>
      </p:sp>
      <p:sp>
        <p:nvSpPr>
          <p:cNvPr id="110597" name="Rectangle 3"/>
          <p:cNvSpPr>
            <a:spLocks noGrp="1" noChangeArrowheads="1"/>
          </p:cNvSpPr>
          <p:nvPr>
            <p:ph type="body" idx="1"/>
          </p:nvPr>
        </p:nvSpPr>
        <p:spPr>
          <a:xfrm>
            <a:off x="571500" y="2209800"/>
            <a:ext cx="8001000" cy="2895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7311</a:t>
            </a:r>
            <a:r>
              <a:rPr lang="en-US" sz="2000" dirty="0">
                <a:latin typeface="Calibri" panose="020F0502020204030204" pitchFamily="34" charset="0"/>
                <a:cs typeface="Calibri" panose="020F0502020204030204" pitchFamily="34" charset="0"/>
              </a:rPr>
              <a:t>(1,7206)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G=(3,5)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picks a=12 sends </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 (1794,6375)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picks b= 23, sends </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(3861,1242)</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computes 23(1794, 6375)= (1472, 2098)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computes 12 (3861,1242)= (1472, 2098)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4</a:t>
            </a:fld>
            <a:endParaRPr lang="en-US"/>
          </a:p>
        </p:txBody>
      </p:sp>
      <p:sp>
        <p:nvSpPr>
          <p:cNvPr id="84996" name="Rectangle 2"/>
          <p:cNvSpPr>
            <a:spLocks noGrp="1" noChangeArrowheads="1"/>
          </p:cNvSpPr>
          <p:nvPr>
            <p:ph type="title"/>
          </p:nvPr>
        </p:nvSpPr>
        <p:spPr>
          <a:xfrm>
            <a:off x="76200" y="0"/>
            <a:ext cx="8915400" cy="838200"/>
          </a:xfrm>
        </p:spPr>
        <p:txBody>
          <a:bodyPr/>
          <a:lstStyle/>
          <a:p>
            <a:r>
              <a:rPr lang="en-US" sz="3600" dirty="0"/>
              <a:t>Equation solving in the rational numbers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76250" y="1752600"/>
                <a:ext cx="8115300" cy="4724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Linear case: </a:t>
                </a:r>
                <a:r>
                  <a:rPr lang="en-US" sz="24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olve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 or, find the rational points on the curve C: 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-c=0. </a:t>
                </a:r>
              </a:p>
              <a:p>
                <a:pPr lvl="1">
                  <a:lnSpc>
                    <a:spcPct val="90000"/>
                  </a:lnSpc>
                  <a:spcBef>
                    <a:spcPts val="200"/>
                  </a:spcBef>
                </a:pPr>
                <a:r>
                  <a:rPr lang="en-US" sz="1800" dirty="0">
                    <a:latin typeface="Calibri" panose="020F0502020204030204" pitchFamily="34" charset="0"/>
                    <a:cs typeface="Calibri" panose="020F0502020204030204" pitchFamily="34" charset="0"/>
                  </a:rPr>
                  <a:t>Clearing the fractions in x and y, this is equivalent to solving the equation in the integers.  Suppose (</a:t>
                </a:r>
                <a:r>
                  <a:rPr lang="en-US" sz="1800" dirty="0" err="1">
                    <a:latin typeface="Calibri" panose="020F0502020204030204" pitchFamily="34" charset="0"/>
                    <a:cs typeface="Calibri" panose="020F0502020204030204" pitchFamily="34" charset="0"/>
                  </a:rPr>
                  <a:t>a,b</a:t>
                </a:r>
                <a:r>
                  <a:rPr lang="en-US" sz="1800" dirty="0">
                    <a:latin typeface="Calibri" panose="020F0502020204030204" pitchFamily="34" charset="0"/>
                    <a:cs typeface="Calibri" panose="020F0502020204030204" pitchFamily="34" charset="0"/>
                  </a:rPr>
                  <a:t>)=d, there are </a:t>
                </a:r>
                <a14:m>
                  <m:oMath xmlns:m="http://schemas.openxmlformats.org/officeDocument/2006/math">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𝑦</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=d.  If </a:t>
                </a:r>
                <a:r>
                  <a:rPr lang="en-US" sz="1800" dirty="0" err="1">
                    <a:latin typeface="Calibri" panose="020F0502020204030204" pitchFamily="34" charset="0"/>
                    <a:cs typeface="Calibri" panose="020F0502020204030204" pitchFamily="34" charset="0"/>
                  </a:rPr>
                  <a:t>d|c</a:t>
                </a:r>
                <a:r>
                  <a:rPr lang="en-US" sz="1800" dirty="0">
                    <a:latin typeface="Calibri" panose="020F0502020204030204" pitchFamily="34" charset="0"/>
                    <a:cs typeface="Calibri" panose="020F0502020204030204" pitchFamily="34" charset="0"/>
                  </a:rPr>
                  <a:t>, say c=</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 a(</a:t>
                </a:r>
                <a:r>
                  <a:rPr lang="en-US" sz="1800" dirty="0" err="1">
                    <a:latin typeface="Calibri" panose="020F0502020204030204" pitchFamily="34" charset="0"/>
                    <a:cs typeface="Calibri" panose="020F0502020204030204" pitchFamily="34" charset="0"/>
                  </a:rPr>
                  <a:t>d’x</a:t>
                </a:r>
                <a:r>
                  <a:rPr lang="en-US" sz="1800" dirty="0">
                    <a:latin typeface="Calibri" panose="020F0502020204030204" pitchFamily="34" charset="0"/>
                    <a:cs typeface="Calibri" panose="020F0502020204030204" pitchFamily="34" charset="0"/>
                  </a:rPr>
                  <a:t>)+b(</a:t>
                </a:r>
                <a:r>
                  <a:rPr lang="en-US" sz="1800" dirty="0" err="1">
                    <a:latin typeface="Calibri" panose="020F0502020204030204" pitchFamily="34" charset="0"/>
                    <a:cs typeface="Calibri" panose="020F0502020204030204" pitchFamily="34" charset="0"/>
                  </a:rPr>
                  <a:t>d’y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=c and we have a solution.  If d does not divide c, there isn’t any.  We can homogenize the equation to get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cz</a:t>
                </a:r>
                <a:r>
                  <a:rPr lang="en-US" sz="1800" dirty="0">
                    <a:latin typeface="Calibri" panose="020F0502020204030204" pitchFamily="34" charset="0"/>
                    <a:cs typeface="Calibri" panose="020F0502020204030204" pitchFamily="34" charset="0"/>
                  </a:rPr>
                  <a:t> and extend this procedure,  here, because of z, there is always a solution.</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Quadratic (conic) case: solve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 or find the rational points on the curve C: g(</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-1=0. </a:t>
                </a:r>
              </a:p>
              <a:p>
                <a:pPr lvl="1">
                  <a:lnSpc>
                    <a:spcPct val="90000"/>
                  </a:lnSpc>
                  <a:spcBef>
                    <a:spcPts val="2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(−1,0)</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𝐶</m:t>
                    </m:r>
                  </m:oMath>
                </a14:m>
                <a:r>
                  <a:rPr lang="en-US" sz="1800" dirty="0">
                    <a:latin typeface="Calibri" panose="020F0502020204030204" pitchFamily="34" charset="0"/>
                    <a:cs typeface="Calibri" panose="020F0502020204030204" pitchFamily="34" charset="0"/>
                  </a:rPr>
                  <a:t>.  Let (</a:t>
                </a:r>
                <a:r>
                  <a:rPr lang="en-US" sz="1800" dirty="0" err="1">
                    <a:latin typeface="Calibri" panose="020F0502020204030204" pitchFamily="34" charset="0"/>
                    <a:cs typeface="Calibri" panose="020F0502020204030204" pitchFamily="34" charset="0"/>
                  </a:rPr>
                  <a:t>x,y</a:t>
                </a:r>
                <a:r>
                  <a:rPr lang="en-US" sz="1800" dirty="0">
                    <a:latin typeface="Calibri" panose="020F0502020204030204" pitchFamily="34" charset="0"/>
                    <a:cs typeface="Calibri" panose="020F0502020204030204" pitchFamily="34" charset="0"/>
                  </a:rPr>
                  <a:t>) be another rational point and join the two by a line:  y= m(x+1).  Note m is rational. Then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+5(m(x+1))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a:t>
                </a:r>
                <a:r>
                  <a:rPr lang="en-US" sz="1800" dirty="0">
                    <a:latin typeface="Calibri" panose="020F0502020204030204" pitchFamily="34" charset="0"/>
                    <a:cs typeface="Calibri" panose="020F0502020204030204" pitchFamily="34" charset="0"/>
                    <a:sym typeface="Wingdings" pitchFamily="2" charset="2"/>
                  </a:rPr>
                  <a:t> </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 +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Completing the square and simplifying we get  (x+(5m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 2</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So, x=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substituting in the linear equation, y= ±(2m)/(5m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These are all the solutions.</a:t>
                </a:r>
              </a:p>
              <a:p>
                <a:pPr>
                  <a:lnSpc>
                    <a:spcPct val="90000"/>
                  </a:lnSpc>
                  <a:spcBef>
                    <a:spcPts val="200"/>
                  </a:spcBef>
                </a:pPr>
                <a:r>
                  <a:rPr lang="en-US" sz="2000" dirty="0">
                    <a:latin typeface="Calibri" panose="020F0502020204030204" pitchFamily="34" charset="0"/>
                    <a:cs typeface="Calibri" panose="020F0502020204030204" pitchFamily="34" charset="0"/>
                  </a:rPr>
                  <a:t>Cubic case is more interesting!</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76250" y="1752600"/>
                <a:ext cx="8115300" cy="4724400"/>
              </a:xfrm>
              <a:blipFill>
                <a:blip r:embed="rId3"/>
                <a:stretch>
                  <a:fillRect l="-781" t="-1609" r="-1094"/>
                </a:stretch>
              </a:blipFill>
            </p:spPr>
            <p:txBody>
              <a:bodyPr/>
              <a:lstStyle/>
              <a:p>
                <a:r>
                  <a:rPr 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40</a:t>
            </a:fld>
            <a:endParaRPr lang="en-US" dirty="0"/>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Picking Curves</a:t>
            </a:r>
          </a:p>
        </p:txBody>
      </p:sp>
      <p:sp>
        <p:nvSpPr>
          <p:cNvPr id="115717" name="Rectangle 5"/>
          <p:cNvSpPr>
            <a:spLocks noGrp="1" noChangeArrowheads="1"/>
          </p:cNvSpPr>
          <p:nvPr>
            <p:ph type="body" idx="1"/>
          </p:nvPr>
        </p:nvSpPr>
        <p:spPr>
          <a:xfrm>
            <a:off x="304800" y="1676400"/>
            <a:ext cx="8534400" cy="3962400"/>
          </a:xfrm>
          <a:noFill/>
        </p:spPr>
        <p:txBody>
          <a:bodyPr/>
          <a:lstStyle/>
          <a:p>
            <a:pPr>
              <a:spcBef>
                <a:spcPts val="200"/>
              </a:spcBef>
            </a:pPr>
            <a:r>
              <a:rPr lang="en-US" sz="2000" dirty="0">
                <a:latin typeface="Calibri" panose="020F0502020204030204" pitchFamily="34" charset="0"/>
                <a:cs typeface="Calibri" panose="020F0502020204030204" pitchFamily="34" charset="0"/>
              </a:rPr>
              <a:t>Curves are selected at random subject to resistance to known attacks like Hellman-</a:t>
            </a:r>
            <a:r>
              <a:rPr lang="en-US" sz="2000" dirty="0" err="1">
                <a:latin typeface="Calibri" panose="020F0502020204030204" pitchFamily="34" charset="0"/>
                <a:cs typeface="Calibri" panose="020F0502020204030204" pitchFamily="34" charset="0"/>
              </a:rPr>
              <a:t>Pohlig</a:t>
            </a:r>
            <a:r>
              <a:rPr lang="en-US" sz="2000" dirty="0">
                <a:latin typeface="Calibri" panose="020F0502020204030204" pitchFamily="34" charset="0"/>
                <a:cs typeface="Calibri" panose="020F0502020204030204" pitchFamily="34" charset="0"/>
              </a:rPr>
              <a:t>-Silver and Pollard rho.</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be divisible by a large prime, n.</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not be q</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n should not divide 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a:t>
            </a:r>
          </a:p>
          <a:p>
            <a:pPr>
              <a:spcBef>
                <a:spcPts val="200"/>
              </a:spcBef>
            </a:pPr>
            <a:r>
              <a:rPr lang="en-US" sz="2000" dirty="0">
                <a:latin typeface="Calibri" panose="020F0502020204030204" pitchFamily="34" charset="0"/>
                <a:cs typeface="Calibri" panose="020F0502020204030204" pitchFamily="34" charset="0"/>
              </a:rPr>
              <a:t>Method of selecting curves</a:t>
            </a:r>
          </a:p>
          <a:p>
            <a:pPr lvl="1">
              <a:spcBef>
                <a:spcPts val="200"/>
              </a:spcBef>
            </a:pPr>
            <a:r>
              <a:rPr lang="en-US" sz="2000" dirty="0">
                <a:latin typeface="Calibri" panose="020F0502020204030204" pitchFamily="34" charset="0"/>
                <a:cs typeface="Calibri" panose="020F0502020204030204" pitchFamily="34" charset="0"/>
              </a:rPr>
              <a:t>Select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random with </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4a</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+27b</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0</a:t>
            </a:r>
          </a:p>
          <a:p>
            <a:pPr lvl="1">
              <a:spcBef>
                <a:spcPts val="200"/>
              </a:spcBef>
            </a:pPr>
            <a:r>
              <a:rPr lang="en-US" altLang="ko-KR" sz="2000" dirty="0">
                <a:latin typeface="Calibri" panose="020F0502020204030204" pitchFamily="34" charset="0"/>
                <a:ea typeface="Gulim" pitchFamily="34" charset="-127"/>
                <a:cs typeface="Calibri" panose="020F0502020204030204" pitchFamily="34" charset="0"/>
              </a:rPr>
              <a:t>Calculate N= </a:t>
            </a: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Factor N and verify 1, 2, 3 above.</a:t>
            </a:r>
          </a:p>
          <a:p>
            <a:pPr lvl="1">
              <a:spcBef>
                <a:spcPts val="200"/>
              </a:spcBef>
            </a:pPr>
            <a:r>
              <a:rPr lang="en-US" sz="2000" dirty="0">
                <a:latin typeface="Calibri" panose="020F0502020204030204" pitchFamily="34" charset="0"/>
                <a:cs typeface="Calibri" panose="020F0502020204030204" pitchFamily="34" charset="0"/>
              </a:rPr>
              <a:t>If the coefficients are selected at random, the order of the curves are uniformly distributed (</a:t>
            </a:r>
            <a:r>
              <a:rPr lang="en-US" sz="2000" dirty="0" err="1">
                <a:latin typeface="Calibri" panose="020F0502020204030204" pitchFamily="34" charset="0"/>
                <a:cs typeface="Calibri" panose="020F0502020204030204" pitchFamily="34" charset="0"/>
              </a:rPr>
              <a:t>Lenstra</a:t>
            </a:r>
            <a:r>
              <a:rPr lang="en-US" sz="2000" dirty="0">
                <a:latin typeface="Calibri" panose="020F0502020204030204" pitchFamily="34" charset="0"/>
                <a:cs typeface="Calibri" panose="020F0502020204030204" pitchFamily="34" charset="0"/>
              </a:rPr>
              <a:t>).</a:t>
            </a:r>
          </a:p>
          <a:p>
            <a:pPr marL="990600" lvl="1" indent="-533400"/>
            <a:endParaRPr lang="en-US" sz="20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41</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Curve  selection</a:t>
            </a:r>
          </a:p>
        </p:txBody>
      </p:sp>
      <p:sp>
        <p:nvSpPr>
          <p:cNvPr id="115717" name="Rectangle 5"/>
          <p:cNvSpPr>
            <a:spLocks noGrp="1" noChangeArrowheads="1"/>
          </p:cNvSpPr>
          <p:nvPr>
            <p:ph type="body" idx="1"/>
          </p:nvPr>
        </p:nvSpPr>
        <p:spPr>
          <a:xfrm>
            <a:off x="228600" y="1600200"/>
            <a:ext cx="8686800" cy="4572000"/>
          </a:xfrm>
          <a:noFill/>
        </p:spPr>
        <p:txBody>
          <a:bodyPr/>
          <a:lstStyle/>
          <a:p>
            <a:pPr marL="609600" indent="-609600"/>
            <a:r>
              <a:rPr lang="en-US" sz="2000" dirty="0">
                <a:latin typeface="Calibri" panose="020F0502020204030204" pitchFamily="34" charset="0"/>
                <a:cs typeface="Calibri" panose="020F0502020204030204" pitchFamily="34" charset="0"/>
              </a:rPr>
              <a:t>Given p and a parameter S, generate an acceptable E.</a:t>
            </a:r>
          </a:p>
          <a:p>
            <a:pPr marL="609600" indent="-609600">
              <a:buNone/>
            </a:pPr>
            <a:endParaRPr lang="en-US" sz="2400" dirty="0">
              <a:latin typeface="Calibri" panose="020F0502020204030204" pitchFamily="34" charset="0"/>
              <a:cs typeface="Calibri" panose="020F0502020204030204" pitchFamily="34" charset="0"/>
            </a:endParaRP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Generate random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𝝴F</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𝛥=0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Determine 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anomolous</a:t>
            </a:r>
            <a:r>
              <a:rPr lang="en-US" sz="2000" dirty="0">
                <a:latin typeface="Calibri" panose="020F0502020204030204" pitchFamily="34" charset="0"/>
                <a:cs typeface="Calibri" panose="020F0502020204030204" pitchFamily="34" charset="0"/>
              </a:rPr>
              <a:t> (p=N),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subject to MOV attack, there is an l&lt;lg(p)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Factor N, if it takes too long,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N=</a:t>
            </a:r>
            <a:r>
              <a:rPr lang="en-US" sz="2000" dirty="0" err="1">
                <a:latin typeface="Calibri" panose="020F0502020204030204" pitchFamily="34" charset="0"/>
                <a:cs typeface="Calibri" panose="020F0502020204030204" pitchFamily="34" charset="0"/>
              </a:rPr>
              <a:t>sxr</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s≦S</a:t>
            </a:r>
            <a:r>
              <a:rPr lang="en-US" sz="2000" dirty="0">
                <a:latin typeface="Calibri" panose="020F0502020204030204" pitchFamily="34" charset="0"/>
                <a:cs typeface="Calibri" panose="020F0502020204030204" pitchFamily="34" charset="0"/>
              </a:rPr>
              <a:t> return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Go to 1.</a:t>
            </a:r>
          </a:p>
          <a:p>
            <a:pPr marL="609600" indent="-609600">
              <a:buFont typeface="+mj-lt"/>
              <a:buAutoNum type="arabicPeriod"/>
            </a:pPr>
            <a:endParaRPr lang="en-US" sz="2400" dirty="0"/>
          </a:p>
          <a:p>
            <a:pPr marL="609600" indent="-609600">
              <a:buFont typeface="+mj-lt"/>
              <a:buAutoNum type="arabicPeriod"/>
            </a:pPr>
            <a:endParaRPr lang="en-US" sz="24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Slide Number Placeholder 5"/>
          <p:cNvSpPr>
            <a:spLocks noGrp="1"/>
          </p:cNvSpPr>
          <p:nvPr>
            <p:ph type="sldNum" sz="quarter" idx="12"/>
          </p:nvPr>
        </p:nvSpPr>
        <p:spPr>
          <a:noFill/>
        </p:spPr>
        <p:txBody>
          <a:bodyPr/>
          <a:lstStyle/>
          <a:p>
            <a:fld id="{800895DC-AC52-4608-8DCD-21C48C7DDBDB}" type="slidenum">
              <a:rPr lang="en-US" smtClean="0"/>
              <a:pPr/>
              <a:t>42</a:t>
            </a:fld>
            <a:endParaRPr lang="en-US"/>
          </a:p>
        </p:txBody>
      </p:sp>
      <p:sp>
        <p:nvSpPr>
          <p:cNvPr id="119812" name="Rectangle 2"/>
          <p:cNvSpPr>
            <a:spLocks noGrp="1" noChangeArrowheads="1"/>
          </p:cNvSpPr>
          <p:nvPr>
            <p:ph type="title"/>
          </p:nvPr>
        </p:nvSpPr>
        <p:spPr>
          <a:xfrm>
            <a:off x="685800" y="228600"/>
            <a:ext cx="7772400" cy="838200"/>
          </a:xfrm>
        </p:spPr>
        <p:txBody>
          <a:bodyPr/>
          <a:lstStyle/>
          <a:p>
            <a:r>
              <a:rPr lang="en-US" sz="3600"/>
              <a:t>ECC Point Operation Costs and modular operations</a:t>
            </a:r>
          </a:p>
        </p:txBody>
      </p:sp>
      <p:sp>
        <p:nvSpPr>
          <p:cNvPr id="119813" name="Rectangle 3"/>
          <p:cNvSpPr>
            <a:spLocks noGrp="1" noChangeArrowheads="1"/>
          </p:cNvSpPr>
          <p:nvPr>
            <p:ph type="body" idx="1"/>
          </p:nvPr>
        </p:nvSpPr>
        <p:spPr>
          <a:xfrm>
            <a:off x="457200" y="1676400"/>
            <a:ext cx="8001000" cy="1371600"/>
          </a:xfrm>
        </p:spPr>
        <p:txBody>
          <a:bodyPr/>
          <a:lstStyle/>
          <a:p>
            <a:pPr>
              <a:lnSpc>
                <a:spcPct val="90000"/>
              </a:lnSpc>
              <a:buFontTx/>
              <a:buNone/>
            </a:pPr>
            <a:r>
              <a:rPr lang="en-US" sz="2000" dirty="0">
                <a:latin typeface="Calibri" panose="020F0502020204030204" pitchFamily="34" charset="0"/>
                <a:cs typeface="Calibri" panose="020F0502020204030204" pitchFamily="34" charset="0"/>
              </a:rPr>
              <a:t>Parameters</a:t>
            </a:r>
          </a:p>
          <a:p>
            <a:pPr>
              <a:lnSpc>
                <a:spcPct val="90000"/>
              </a:lnSpc>
            </a:pPr>
            <a:r>
              <a:rPr lang="en-US" sz="2000" dirty="0">
                <a:latin typeface="Calibri" panose="020F0502020204030204" pitchFamily="34" charset="0"/>
                <a:cs typeface="Calibri" panose="020F0502020204030204" pitchFamily="34" charset="0"/>
              </a:rPr>
              <a:t>I=  inverse cost in GF(p).</a:t>
            </a:r>
          </a:p>
          <a:p>
            <a:pPr>
              <a:lnSpc>
                <a:spcPct val="90000"/>
              </a:lnSpc>
            </a:pPr>
            <a:r>
              <a:rPr lang="en-US" sz="2000" dirty="0">
                <a:latin typeface="Calibri" panose="020F0502020204030204" pitchFamily="34" charset="0"/>
                <a:cs typeface="Calibri" panose="020F0502020204030204" pitchFamily="34" charset="0"/>
              </a:rPr>
              <a:t>S=  square cost GF(p).</a:t>
            </a:r>
          </a:p>
          <a:p>
            <a:pPr>
              <a:lnSpc>
                <a:spcPct val="90000"/>
              </a:lnSpc>
            </a:pPr>
            <a:r>
              <a:rPr lang="en-US" sz="2000" dirty="0">
                <a:latin typeface="Calibri" panose="020F0502020204030204" pitchFamily="34" charset="0"/>
                <a:cs typeface="Calibri" panose="020F0502020204030204" pitchFamily="34" charset="0"/>
              </a:rPr>
              <a:t>M= multiply cost GF(p)</a:t>
            </a:r>
          </a:p>
        </p:txBody>
      </p:sp>
      <p:graphicFrame>
        <p:nvGraphicFramePr>
          <p:cNvPr id="8" name="Table 7"/>
          <p:cNvGraphicFramePr>
            <a:graphicFrameLocks noGrp="1"/>
          </p:cNvGraphicFramePr>
          <p:nvPr>
            <p:extLst>
              <p:ext uri="{D42A27DB-BD31-4B8C-83A1-F6EECF244321}">
                <p14:modId xmlns:p14="http://schemas.microsoft.com/office/powerpoint/2010/main" val="3284491178"/>
              </p:ext>
            </p:extLst>
          </p:nvPr>
        </p:nvGraphicFramePr>
        <p:xfrm>
          <a:off x="1447800" y="3581400"/>
          <a:ext cx="6096000" cy="203200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06400">
                <a:tc>
                  <a:txBody>
                    <a:bodyPr/>
                    <a:lstStyle/>
                    <a:p>
                      <a:r>
                        <a:rPr lang="en-US" dirty="0">
                          <a:solidFill>
                            <a:schemeClr val="tx1"/>
                          </a:solidFill>
                          <a:latin typeface="Calibri" panose="020F0502020204030204" pitchFamily="34" charset="0"/>
                          <a:cs typeface="Calibri" panose="020F0502020204030204" pitchFamily="34" charset="0"/>
                        </a:rPr>
                        <a: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Modular 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6400">
                <a:tc>
                  <a:txBody>
                    <a:bodyPr/>
                    <a:lstStyle/>
                    <a:p>
                      <a:r>
                        <a:rPr lang="en-US" dirty="0">
                          <a:solidFill>
                            <a:schemeClr val="tx1"/>
                          </a:solidFill>
                          <a:latin typeface="Calibri" panose="020F0502020204030204" pitchFamily="34" charset="0"/>
                          <a:cs typeface="Calibri" panose="020F0502020204030204" pitchFamily="34" charset="0"/>
                        </a:rPr>
                        <a:t>2P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Add, Sub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6400">
                <a:tc>
                  <a:txBody>
                    <a:bodyPr/>
                    <a:lstStyle/>
                    <a:p>
                      <a:r>
                        <a:rPr lang="en-US" dirty="0">
                          <a:solidFill>
                            <a:schemeClr val="tx1"/>
                          </a:solidFill>
                          <a:latin typeface="Calibri" panose="020F0502020204030204" pitchFamily="34" charset="0"/>
                          <a:cs typeface="Calibri" panose="020F0502020204030204" pitchFamily="34" charset="0"/>
                        </a:rPr>
                        <a:t>P+Q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 + S+ 2M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Multiply</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6400">
                <a:tc>
                  <a:txBody>
                    <a:bodyPr/>
                    <a:lstStyle/>
                    <a:p>
                      <a:r>
                        <a:rPr lang="en-US" sz="1800" dirty="0">
                          <a:latin typeface="Calibri" panose="020F0502020204030204" pitchFamily="34" charset="0"/>
                          <a:cs typeface="Calibri" panose="020F0502020204030204" pitchFamily="34" charset="0"/>
                        </a:rPr>
                        <a:t>2P+Q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2I + 2S + 2M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Invert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6400">
                <a:tc>
                  <a:txBody>
                    <a:bodyPr/>
                    <a:lstStyle/>
                    <a:p>
                      <a:r>
                        <a:rPr lang="en-US" sz="1800" dirty="0">
                          <a:latin typeface="Calibri" panose="020F0502020204030204" pitchFamily="34" charset="0"/>
                          <a:cs typeface="Calibri" panose="020F0502020204030204" pitchFamily="34" charset="0"/>
                        </a:rPr>
                        <a:t>P+Q, 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I+2S+4M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Exp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43</a:t>
            </a:fld>
            <a:endParaRPr lang="en-US"/>
          </a:p>
        </p:txBody>
      </p:sp>
      <p:sp>
        <p:nvSpPr>
          <p:cNvPr id="122884" name="Rectangle 2"/>
          <p:cNvSpPr>
            <a:spLocks noGrp="1" noChangeArrowheads="1"/>
          </p:cNvSpPr>
          <p:nvPr>
            <p:ph type="title"/>
          </p:nvPr>
        </p:nvSpPr>
        <p:spPr>
          <a:xfrm>
            <a:off x="685800" y="152400"/>
            <a:ext cx="7772400" cy="838200"/>
          </a:xfrm>
        </p:spPr>
        <p:txBody>
          <a:bodyPr/>
          <a:lstStyle/>
          <a:p>
            <a:r>
              <a:rPr lang="en-US" altLang="zh-TW" sz="3600" dirty="0">
                <a:ea typeface="PMingLiU" pitchFamily="18" charset="-120"/>
              </a:rPr>
              <a:t>ECC </a:t>
            </a:r>
            <a:r>
              <a:rPr lang="en-US" altLang="zh-TW" sz="3600" dirty="0" err="1">
                <a:ea typeface="PMingLiU" pitchFamily="18" charset="-120"/>
              </a:rPr>
              <a:t>vs</a:t>
            </a:r>
            <a:r>
              <a:rPr lang="en-US" altLang="zh-TW" sz="3600" dirty="0">
                <a:ea typeface="PMingLiU" pitchFamily="18" charset="-120"/>
              </a:rPr>
              <a:t> RSA performance analysis</a:t>
            </a:r>
          </a:p>
        </p:txBody>
      </p:sp>
      <p:sp>
        <p:nvSpPr>
          <p:cNvPr id="122885" name="Rectangle 3"/>
          <p:cNvSpPr>
            <a:spLocks noGrp="1" noChangeArrowheads="1"/>
          </p:cNvSpPr>
          <p:nvPr>
            <p:ph type="body" sz="half" idx="1"/>
          </p:nvPr>
        </p:nvSpPr>
        <p:spPr>
          <a:xfrm>
            <a:off x="457200" y="2133600"/>
            <a:ext cx="8001000" cy="32004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EC), 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DLP.</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DLP</a:t>
            </a:r>
            <a:r>
              <a:rPr lang="en-US" altLang="zh-TW" sz="2000" dirty="0">
                <a:latin typeface="Calibri" panose="020F0502020204030204" pitchFamily="34" charset="0"/>
                <a:ea typeface="PMingLiU" pitchFamily="18" charset="-120"/>
                <a:cs typeface="Calibri" panose="020F0502020204030204" pitchFamily="34" charset="0"/>
              </a:rPr>
              <a:t>(N)= exp(c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 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ECDLP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ECDLP</a:t>
            </a:r>
            <a:r>
              <a:rPr lang="en-US" altLang="zh-TW" sz="2000" dirty="0">
                <a:latin typeface="Calibri" panose="020F0502020204030204" pitchFamily="34" charset="0"/>
                <a:ea typeface="PMingLiU" pitchFamily="18" charset="-120"/>
                <a:cs typeface="Calibri" panose="020F0502020204030204" pitchFamily="34" charset="0"/>
              </a:rPr>
              <a:t>(n)= 2</a:t>
            </a:r>
            <a:r>
              <a:rPr lang="en-US" altLang="zh-TW" sz="2000" baseline="30000" dirty="0">
                <a:latin typeface="Calibri" panose="020F0502020204030204" pitchFamily="34" charset="0"/>
                <a:ea typeface="PMingLiU" pitchFamily="18" charset="-120"/>
                <a:cs typeface="Calibri" panose="020F0502020204030204" pitchFamily="34" charset="0"/>
              </a:rPr>
              <a:t>n/2</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b(N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ln(N(ln(2))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 b=2c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~4.91</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number of key bits (for equivalent security) in the DLP case grows as the cube of the number of bits for the ECDLP case.  This has a key size and performance implication.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Slide Number Placeholder 6"/>
          <p:cNvSpPr>
            <a:spLocks noGrp="1"/>
          </p:cNvSpPr>
          <p:nvPr>
            <p:ph type="sldNum" sz="quarter" idx="12"/>
          </p:nvPr>
        </p:nvSpPr>
        <p:spPr>
          <a:noFill/>
        </p:spPr>
        <p:txBody>
          <a:bodyPr/>
          <a:lstStyle/>
          <a:p>
            <a:fld id="{0B6E9DF0-769E-465F-83C9-794D2DEDBAF9}" type="slidenum">
              <a:rPr lang="en-US" smtClean="0"/>
              <a:pPr/>
              <a:t>44</a:t>
            </a:fld>
            <a:endParaRPr lang="en-US"/>
          </a:p>
        </p:txBody>
      </p:sp>
      <p:sp>
        <p:nvSpPr>
          <p:cNvPr id="114692" name="Rectangle 2"/>
          <p:cNvSpPr>
            <a:spLocks noGrp="1" noChangeArrowheads="1"/>
          </p:cNvSpPr>
          <p:nvPr>
            <p:ph type="title"/>
          </p:nvPr>
        </p:nvSpPr>
        <p:spPr>
          <a:xfrm>
            <a:off x="685800" y="0"/>
            <a:ext cx="7772400" cy="1143000"/>
          </a:xfrm>
        </p:spPr>
        <p:txBody>
          <a:bodyPr/>
          <a:lstStyle/>
          <a:p>
            <a:r>
              <a:rPr lang="en-US" altLang="zh-TW" sz="3600" dirty="0">
                <a:ea typeface="PMingLiU" pitchFamily="18" charset="-120"/>
              </a:rPr>
              <a:t>Pollard Rho Method for ECC vs. Factoring by Number Field Sieve</a:t>
            </a:r>
          </a:p>
        </p:txBody>
      </p:sp>
      <p:sp>
        <p:nvSpPr>
          <p:cNvPr id="114693" name="Rectangle 3"/>
          <p:cNvSpPr>
            <a:spLocks noGrp="1" noChangeArrowheads="1"/>
          </p:cNvSpPr>
          <p:nvPr>
            <p:ph type="body" sz="half" idx="1"/>
          </p:nvPr>
        </p:nvSpPr>
        <p:spPr>
          <a:xfrm>
            <a:off x="609600" y="2209800"/>
            <a:ext cx="3814763" cy="3352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150 bits		3.8x10</a:t>
            </a:r>
            <a:r>
              <a:rPr lang="en-US" altLang="zh-TW" sz="2000" baseline="30000" dirty="0">
                <a:ea typeface="PMingLiU" pitchFamily="18" charset="-120"/>
              </a:rPr>
              <a:t>10</a:t>
            </a:r>
          </a:p>
          <a:p>
            <a:pPr>
              <a:buFontTx/>
              <a:buNone/>
            </a:pPr>
            <a:r>
              <a:rPr lang="en-US" altLang="zh-TW" sz="2000" dirty="0">
                <a:ea typeface="PMingLiU" pitchFamily="18" charset="-120"/>
              </a:rPr>
              <a:t>205 bits		7.1x10</a:t>
            </a:r>
            <a:r>
              <a:rPr lang="en-US" altLang="zh-TW" sz="2000" baseline="30000" dirty="0">
                <a:ea typeface="PMingLiU" pitchFamily="18" charset="-120"/>
              </a:rPr>
              <a:t>18</a:t>
            </a:r>
          </a:p>
          <a:p>
            <a:pPr>
              <a:buFontTx/>
              <a:buNone/>
            </a:pPr>
            <a:r>
              <a:rPr lang="en-US" altLang="zh-TW" sz="2000" dirty="0">
                <a:ea typeface="PMingLiU" pitchFamily="18" charset="-120"/>
              </a:rPr>
              <a:t>234 bits		1.6x10</a:t>
            </a:r>
            <a:r>
              <a:rPr lang="en-US" altLang="zh-TW" sz="2000" baseline="30000" dirty="0">
                <a:ea typeface="PMingLiU" pitchFamily="18" charset="-120"/>
              </a:rPr>
              <a:t>28</a:t>
            </a:r>
          </a:p>
          <a:p>
            <a:pPr>
              <a:buFontTx/>
              <a:buNone/>
            </a:pPr>
            <a:endParaRPr lang="en-US" altLang="zh-TW" sz="2000" dirty="0">
              <a:ea typeface="PMingLiU" pitchFamily="18" charset="-120"/>
            </a:endParaRPr>
          </a:p>
          <a:p>
            <a:pPr>
              <a:buFontTx/>
              <a:buNone/>
            </a:pPr>
            <a:endParaRPr lang="en-US" altLang="zh-TW" sz="2000" dirty="0">
              <a:ea typeface="PMingLiU" pitchFamily="18" charset="-120"/>
            </a:endParaRPr>
          </a:p>
          <a:p>
            <a:r>
              <a:rPr lang="en-US" altLang="zh-TW" sz="2000" dirty="0">
                <a:solidFill>
                  <a:srgbClr val="006600"/>
                </a:solidFill>
                <a:ea typeface="PMingLiU" pitchFamily="18" charset="-120"/>
              </a:rPr>
              <a:t>Elliptic Curve  Logarithms Using Pollard Rho Method</a:t>
            </a:r>
          </a:p>
        </p:txBody>
      </p:sp>
      <p:sp>
        <p:nvSpPr>
          <p:cNvPr id="114694" name="Rectangle 4"/>
          <p:cNvSpPr>
            <a:spLocks noGrp="1" noChangeArrowheads="1"/>
          </p:cNvSpPr>
          <p:nvPr>
            <p:ph type="body" sz="half" idx="2"/>
          </p:nvPr>
        </p:nvSpPr>
        <p:spPr>
          <a:xfrm>
            <a:off x="5253038" y="2209800"/>
            <a:ext cx="3662362" cy="4114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512 bits		3x10</a:t>
            </a:r>
            <a:r>
              <a:rPr lang="en-US" altLang="zh-TW" sz="2000" baseline="30000" dirty="0">
                <a:ea typeface="PMingLiU" pitchFamily="18" charset="-120"/>
              </a:rPr>
              <a:t>4</a:t>
            </a:r>
          </a:p>
          <a:p>
            <a:pPr>
              <a:buFontTx/>
              <a:buNone/>
            </a:pPr>
            <a:r>
              <a:rPr lang="en-US" altLang="zh-TW" sz="2000" dirty="0">
                <a:ea typeface="PMingLiU" pitchFamily="18" charset="-120"/>
              </a:rPr>
              <a:t>768 bits		2x10</a:t>
            </a:r>
            <a:r>
              <a:rPr lang="en-US" altLang="zh-TW" sz="2000" baseline="30000" dirty="0">
                <a:ea typeface="PMingLiU" pitchFamily="18" charset="-120"/>
              </a:rPr>
              <a:t>8</a:t>
            </a:r>
          </a:p>
          <a:p>
            <a:pPr>
              <a:buFontTx/>
              <a:buNone/>
            </a:pPr>
            <a:r>
              <a:rPr lang="en-US" altLang="zh-TW" sz="2000" dirty="0">
                <a:ea typeface="PMingLiU" pitchFamily="18" charset="-120"/>
              </a:rPr>
              <a:t>1024 bits	3x10</a:t>
            </a:r>
            <a:r>
              <a:rPr lang="en-US" altLang="zh-TW" sz="2000" baseline="30000" dirty="0">
                <a:ea typeface="PMingLiU" pitchFamily="18" charset="-120"/>
              </a:rPr>
              <a:t>11</a:t>
            </a:r>
          </a:p>
          <a:p>
            <a:pPr>
              <a:buFontTx/>
              <a:buNone/>
            </a:pPr>
            <a:r>
              <a:rPr lang="en-US" altLang="zh-TW" sz="2000" dirty="0">
                <a:ea typeface="PMingLiU" pitchFamily="18" charset="-120"/>
              </a:rPr>
              <a:t>1280 bits	3x10</a:t>
            </a:r>
            <a:r>
              <a:rPr lang="en-US" altLang="zh-TW" sz="2000" baseline="30000" dirty="0">
                <a:ea typeface="PMingLiU" pitchFamily="18" charset="-120"/>
              </a:rPr>
              <a:t>14</a:t>
            </a:r>
          </a:p>
          <a:p>
            <a:pPr>
              <a:buFontTx/>
              <a:buNone/>
            </a:pPr>
            <a:r>
              <a:rPr lang="en-US" altLang="zh-TW" sz="2000" dirty="0">
                <a:ea typeface="PMingLiU" pitchFamily="18" charset="-120"/>
              </a:rPr>
              <a:t>1536 bits	3x10</a:t>
            </a:r>
            <a:r>
              <a:rPr lang="en-US" altLang="zh-TW" sz="2000" baseline="30000" dirty="0">
                <a:ea typeface="PMingLiU" pitchFamily="18" charset="-120"/>
              </a:rPr>
              <a:t>16</a:t>
            </a:r>
          </a:p>
          <a:p>
            <a:pPr>
              <a:buFontTx/>
              <a:buNone/>
            </a:pPr>
            <a:r>
              <a:rPr lang="en-US" altLang="zh-TW" sz="2000" dirty="0">
                <a:ea typeface="PMingLiU" pitchFamily="18" charset="-120"/>
              </a:rPr>
              <a:t>2048 bits	3x10</a:t>
            </a:r>
            <a:r>
              <a:rPr lang="en-US" altLang="zh-TW" sz="2000" baseline="30000" dirty="0">
                <a:ea typeface="PMingLiU" pitchFamily="18" charset="-120"/>
              </a:rPr>
              <a:t>20</a:t>
            </a:r>
          </a:p>
          <a:p>
            <a:pPr>
              <a:buFontTx/>
              <a:buNone/>
            </a:pPr>
            <a:endParaRPr lang="en-US" altLang="zh-TW" sz="2000" dirty="0">
              <a:solidFill>
                <a:srgbClr val="006600"/>
              </a:solidFill>
              <a:ea typeface="PMingLiU" pitchFamily="18" charset="-120"/>
            </a:endParaRPr>
          </a:p>
          <a:p>
            <a:r>
              <a:rPr lang="en-US" altLang="zh-TW" sz="2000" dirty="0">
                <a:solidFill>
                  <a:srgbClr val="006600"/>
                </a:solidFill>
                <a:ea typeface="PMingLiU" pitchFamily="18" charset="-120"/>
              </a:rPr>
              <a:t>Integer Factoring Using Number Field Sieve</a:t>
            </a:r>
          </a:p>
          <a:p>
            <a:pPr>
              <a:buFontTx/>
              <a:buNone/>
            </a:pPr>
            <a:endParaRPr lang="en-US" altLang="zh-TW" sz="2400" baseline="30000" dirty="0">
              <a:ea typeface="PMingLiU" pitchFamily="18" charset="-120"/>
            </a:endParaRPr>
          </a:p>
        </p:txBody>
      </p:sp>
      <p:sp>
        <p:nvSpPr>
          <p:cNvPr id="114695" name="Text Box 5"/>
          <p:cNvSpPr txBox="1">
            <a:spLocks noChangeArrowheads="1"/>
          </p:cNvSpPr>
          <p:nvPr/>
        </p:nvSpPr>
        <p:spPr bwMode="auto">
          <a:xfrm>
            <a:off x="533400" y="5943600"/>
            <a:ext cx="4343400" cy="307777"/>
          </a:xfrm>
          <a:prstGeom prst="rect">
            <a:avLst/>
          </a:prstGeom>
          <a:noFill/>
          <a:ln w="12700" algn="ctr">
            <a:noFill/>
            <a:miter lim="800000"/>
            <a:headEnd/>
            <a:tailEnd/>
          </a:ln>
        </p:spPr>
        <p:txBody>
          <a:bodyPr wrap="square">
            <a:spAutoFit/>
          </a:bodyPr>
          <a:lstStyle/>
          <a:p>
            <a:pPr>
              <a:spcBef>
                <a:spcPct val="0"/>
              </a:spcBef>
            </a:pPr>
            <a:r>
              <a:rPr kumimoji="0" lang="en-US" sz="1400" dirty="0">
                <a:latin typeface="Calibri" pitchFamily="34" charset="0"/>
              </a:rPr>
              <a:t>This slide came from someone else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45</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Observations on ECC</a:t>
            </a:r>
          </a:p>
        </p:txBody>
      </p:sp>
      <p:sp>
        <p:nvSpPr>
          <p:cNvPr id="122885" name="Rectangle 3"/>
          <p:cNvSpPr>
            <a:spLocks noGrp="1" noChangeArrowheads="1"/>
          </p:cNvSpPr>
          <p:nvPr>
            <p:ph type="body" sz="half" idx="1"/>
          </p:nvPr>
        </p:nvSpPr>
        <p:spPr>
          <a:xfrm>
            <a:off x="457200" y="1752600"/>
            <a:ext cx="8001000" cy="1524000"/>
          </a:xfrm>
        </p:spPr>
        <p:txBody>
          <a:bodyPr/>
          <a:lstStyle/>
          <a:p>
            <a:r>
              <a:rPr lang="en-US" altLang="zh-TW" sz="2000" dirty="0">
                <a:ea typeface="PMingLiU" pitchFamily="18" charset="-120"/>
              </a:rPr>
              <a:t>Asymmetry between encryption and decryption is reduced (4:1)</a:t>
            </a:r>
          </a:p>
          <a:p>
            <a:r>
              <a:rPr lang="en-US" altLang="zh-TW" sz="2000" dirty="0">
                <a:ea typeface="PMingLiU" pitchFamily="18" charset="-120"/>
              </a:rPr>
              <a:t>NIST recommendations for key size to provide “equivalent” security (bits in key).</a:t>
            </a:r>
          </a:p>
        </p:txBody>
      </p:sp>
      <p:graphicFrame>
        <p:nvGraphicFramePr>
          <p:cNvPr id="2573349" name="Group 37"/>
          <p:cNvGraphicFramePr>
            <a:graphicFrameLocks noGrp="1"/>
          </p:cNvGraphicFramePr>
          <p:nvPr>
            <p:ph sz="half" idx="2"/>
            <p:extLst>
              <p:ext uri="{D42A27DB-BD31-4B8C-83A1-F6EECF244321}">
                <p14:modId xmlns:p14="http://schemas.microsoft.com/office/powerpoint/2010/main" val="3476299595"/>
              </p:ext>
            </p:extLst>
          </p:nvPr>
        </p:nvGraphicFramePr>
        <p:xfrm>
          <a:off x="1752600" y="3505200"/>
          <a:ext cx="5410200" cy="2159000"/>
        </p:xfrm>
        <a:graphic>
          <a:graphicData uri="http://schemas.openxmlformats.org/drawingml/2006/table">
            <a:tbl>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tblGrid>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ECC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RSA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256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3072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384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7680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521</a:t>
                      </a: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15360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Slide Number Placeholder 5"/>
          <p:cNvSpPr>
            <a:spLocks noGrp="1"/>
          </p:cNvSpPr>
          <p:nvPr>
            <p:ph type="sldNum" sz="quarter" idx="12"/>
          </p:nvPr>
        </p:nvSpPr>
        <p:spPr>
          <a:noFill/>
        </p:spPr>
        <p:txBody>
          <a:bodyPr/>
          <a:lstStyle/>
          <a:p>
            <a:fld id="{0DAAFF78-59AB-4001-A69E-9F7695B413F5}" type="slidenum">
              <a:rPr lang="en-US" smtClean="0"/>
              <a:pPr/>
              <a:t>46</a:t>
            </a:fld>
            <a:endParaRPr lang="en-US"/>
          </a:p>
        </p:txBody>
      </p:sp>
      <p:sp>
        <p:nvSpPr>
          <p:cNvPr id="121860" name="Rectangle 2"/>
          <p:cNvSpPr>
            <a:spLocks noGrp="1" noChangeArrowheads="1"/>
          </p:cNvSpPr>
          <p:nvPr>
            <p:ph type="title"/>
          </p:nvPr>
        </p:nvSpPr>
        <p:spPr>
          <a:xfrm>
            <a:off x="685800" y="0"/>
            <a:ext cx="7772400" cy="838200"/>
          </a:xfrm>
        </p:spPr>
        <p:txBody>
          <a:bodyPr/>
          <a:lstStyle/>
          <a:p>
            <a:r>
              <a:rPr lang="en-US" sz="3600" dirty="0"/>
              <a:t>NIST Curves</a:t>
            </a:r>
          </a:p>
        </p:txBody>
      </p:sp>
      <p:sp>
        <p:nvSpPr>
          <p:cNvPr id="121861" name="Rectangle 3"/>
          <p:cNvSpPr>
            <a:spLocks noGrp="1" noChangeArrowheads="1"/>
          </p:cNvSpPr>
          <p:nvPr>
            <p:ph type="body" idx="1"/>
          </p:nvPr>
        </p:nvSpPr>
        <p:spPr>
          <a:xfrm>
            <a:off x="495300" y="2209800"/>
            <a:ext cx="81534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Use prime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with p=2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256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 2</a:t>
            </a:r>
            <a:r>
              <a:rPr lang="en-US" sz="2000" baseline="30000" dirty="0">
                <a:latin typeface="Calibri" panose="020F0502020204030204" pitchFamily="34" charset="0"/>
                <a:cs typeface="Calibri" panose="020F0502020204030204" pitchFamily="34" charset="0"/>
              </a:rPr>
              <a:t>384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128</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32</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521</a:t>
            </a:r>
            <a:r>
              <a:rPr lang="en-US" sz="2000" dirty="0">
                <a:latin typeface="Calibri" panose="020F0502020204030204" pitchFamily="34" charset="0"/>
                <a:cs typeface="Calibri" panose="020F0502020204030204" pitchFamily="34" charset="0"/>
              </a:rPr>
              <a:t>-1 or  binary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with q= 2</a:t>
            </a:r>
            <a:r>
              <a:rPr lang="en-US" sz="2000" baseline="30000" dirty="0">
                <a:latin typeface="Calibri" panose="020F0502020204030204" pitchFamily="34" charset="0"/>
                <a:cs typeface="Calibri" panose="020F0502020204030204" pitchFamily="34" charset="0"/>
              </a:rPr>
              <a:t>163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233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283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409</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571</a:t>
            </a:r>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|t|≦2√q and t is called the trace of 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has rank 1 or 2, that is: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and n[2] | n[1], n[2] | (q-1).</a:t>
            </a:r>
          </a:p>
          <a:p>
            <a:pPr>
              <a:lnSpc>
                <a:spcPct val="90000"/>
              </a:lnSpc>
              <a:spcBef>
                <a:spcPts val="200"/>
              </a:spcBef>
            </a:pPr>
            <a:r>
              <a:rPr lang="en-US" sz="2000" dirty="0">
                <a:latin typeface="Calibri" panose="020F0502020204030204" pitchFamily="34" charset="0"/>
                <a:cs typeface="Calibri" panose="020F0502020204030204" pitchFamily="34" charset="0"/>
              </a:rPr>
              <a:t>If n[2] =1,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kP</a:t>
            </a:r>
            <a:r>
              <a:rPr lang="en-US" sz="2000" dirty="0">
                <a:latin typeface="Calibri" panose="020F0502020204030204" pitchFamily="34" charset="0"/>
                <a:cs typeface="Calibri" panose="020F0502020204030204" pitchFamily="34" charset="0"/>
              </a:rPr>
              <a:t>: 0&lt;k&lt;n[1]} and P is a generator.</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if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and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q=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p|t</a:t>
            </a:r>
            <a:r>
              <a:rPr lang="en-US" sz="2000" dirty="0">
                <a:latin typeface="Calibri" panose="020F0502020204030204" pitchFamily="34" charset="0"/>
                <a:cs typeface="Calibri" panose="020F0502020204030204" pitchFamily="34" charset="0"/>
              </a:rPr>
              <a:t>.  Field represented as polynomial or normal basis.  </a:t>
            </a:r>
          </a:p>
          <a:p>
            <a:pPr>
              <a:lnSpc>
                <a:spcPct val="90000"/>
              </a:lnSpc>
              <a:buFontTx/>
              <a:buNone/>
            </a:pPr>
            <a:endParaRPr lang="en-US" sz="1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47</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457200" y="2209800"/>
            <a:ext cx="8229600" cy="2590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48</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 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381000" y="2362200"/>
            <a:ext cx="8305800" cy="2590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49</a:t>
            </a:fld>
            <a:endParaRPr lang="en-US"/>
          </a:p>
        </p:txBody>
      </p:sp>
      <p:sp>
        <p:nvSpPr>
          <p:cNvPr id="117764" name="Rectangle 2"/>
          <p:cNvSpPr>
            <a:spLocks noGrp="1" noChangeArrowheads="1"/>
          </p:cNvSpPr>
          <p:nvPr>
            <p:ph type="title"/>
          </p:nvPr>
        </p:nvSpPr>
        <p:spPr>
          <a:xfrm>
            <a:off x="685800" y="0"/>
            <a:ext cx="7772400" cy="914400"/>
          </a:xfrm>
        </p:spPr>
        <p:txBody>
          <a:bodyPr/>
          <a:lstStyle/>
          <a:p>
            <a:r>
              <a:rPr lang="en-US" sz="3600" dirty="0"/>
              <a:t>Factoring using Elliptic Curves</a:t>
            </a:r>
          </a:p>
        </p:txBody>
      </p:sp>
      <p:sp>
        <p:nvSpPr>
          <p:cNvPr id="117765" name="Rectangle 3"/>
          <p:cNvSpPr>
            <a:spLocks noGrp="1" noChangeArrowheads="1"/>
          </p:cNvSpPr>
          <p:nvPr>
            <p:ph type="body" idx="1"/>
          </p:nvPr>
        </p:nvSpPr>
        <p:spPr>
          <a:xfrm>
            <a:off x="495300" y="1752600"/>
            <a:ext cx="8153400" cy="39624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an elliptic curve with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n)=1 and let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two rational points whose denominators are prime to n.  Then O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𝝴E has denominators prime to n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there is no prime </a:t>
            </a:r>
            <a:r>
              <a:rPr lang="en-US" sz="2000" dirty="0" err="1">
                <a:latin typeface="Calibri" panose="020F0502020204030204" pitchFamily="34" charset="0"/>
                <a:cs typeface="Calibri" panose="020F0502020204030204" pitchFamily="34" charset="0"/>
              </a:rPr>
              <a:t>p|n</a:t>
            </a:r>
            <a:r>
              <a:rPr lang="en-US" sz="2000" dirty="0">
                <a:latin typeface="Calibri" panose="020F0502020204030204" pitchFamily="34" charset="0"/>
                <a:cs typeface="Calibri" panose="020F0502020204030204" pitchFamily="34" charset="0"/>
              </a:rPr>
              <a:t> such that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O (mod p).</a:t>
            </a:r>
          </a:p>
          <a:p>
            <a:pPr marL="609600" indent="-609600">
              <a:lnSpc>
                <a:spcPct val="80000"/>
              </a:lnSpc>
              <a:spcBef>
                <a:spcPts val="200"/>
              </a:spcBef>
              <a:buFontTx/>
              <a:buNone/>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Algorithm.  Choose 2 bounds B, K.</a:t>
            </a:r>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rPr>
              <a:t>(n,6)=1, </a:t>
            </a:r>
            <a:r>
              <a:rPr lang="en-US" sz="2000" dirty="0" err="1">
                <a:latin typeface="Calibri" panose="020F0502020204030204" pitchFamily="34" charset="0"/>
                <a:cs typeface="Calibri" panose="020F0502020204030204" pitchFamily="34" charset="0"/>
              </a:rPr>
              <a:t>n</a:t>
            </a:r>
            <a:r>
              <a:rPr lang="en-US" sz="2000" dirty="0" err="1">
                <a:latin typeface="Calibri" panose="020F0502020204030204" pitchFamily="34" charset="0"/>
                <a:cs typeface="Calibri" panose="020F0502020204030204" pitchFamily="34" charset="0"/>
                <a:sym typeface="Symbol" pitchFamily="18" charset="2"/>
              </a:rPr>
              <a:t>m</a:t>
            </a:r>
            <a:r>
              <a:rPr lang="en-US" sz="2000" baseline="30000" dirty="0" err="1">
                <a:latin typeface="Calibri" panose="020F0502020204030204" pitchFamily="34" charset="0"/>
                <a:cs typeface="Calibri" panose="020F0502020204030204" pitchFamily="34" charset="0"/>
                <a:sym typeface="Symbol" pitchFamily="18" charset="2"/>
              </a:rPr>
              <a:t>r</a:t>
            </a:r>
            <a:endParaRPr lang="en-US" sz="2000" baseline="30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Choose random b,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between 1 and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-bx</a:t>
            </a:r>
            <a:r>
              <a:rPr lang="en-US" sz="2000" baseline="-25000" dirty="0">
                <a:latin typeface="Calibri" panose="020F0502020204030204" pitchFamily="34" charset="0"/>
                <a:cs typeface="Calibri" panose="020F0502020204030204" pitchFamily="34" charset="0"/>
                <a:sym typeface="Symbol" pitchFamily="18" charset="2"/>
              </a:rPr>
              <a:t>1 </a:t>
            </a:r>
            <a:r>
              <a:rPr lang="en-US" sz="2000" dirty="0">
                <a:latin typeface="Calibri" panose="020F0502020204030204" pitchFamily="34" charset="0"/>
                <a:cs typeface="Calibri" panose="020F0502020204030204" pitchFamily="34" charset="0"/>
                <a:sym typeface="Symbol" pitchFamily="18" charset="2"/>
              </a:rPr>
              <a:t>(mod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(n,4b</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+27c</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)=1</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k= LCM(1,2,…,K)</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Compute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if at any point can’t succeed, n is composite.</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D=(</a:t>
            </a:r>
            <a:r>
              <a:rPr lang="en-US" sz="2000" dirty="0" err="1">
                <a:latin typeface="Calibri" panose="020F0502020204030204" pitchFamily="34" charset="0"/>
                <a:cs typeface="Calibri" panose="020F0502020204030204" pitchFamily="34" charset="0"/>
                <a:sym typeface="Symbol" pitchFamily="18" charset="2"/>
              </a:rPr>
              <a:t>d</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,n</a:t>
            </a:r>
            <a:r>
              <a:rPr lang="en-US" sz="2000" dirty="0">
                <a:latin typeface="Calibri" panose="020F0502020204030204" pitchFamily="34" charset="0"/>
                <a:cs typeface="Calibri" panose="020F0502020204030204" pitchFamily="34" charset="0"/>
                <a:sym typeface="Symbol" pitchFamily="18" charset="2"/>
              </a:rPr>
              <a:t>).  If D=1, go to 5 and bump K or go to 2 and select new curve.</a:t>
            </a:r>
            <a:endParaRPr lang="en-US" sz="2000" baseline="30000" dirty="0">
              <a:latin typeface="Calibri" panose="020F0502020204030204" pitchFamily="34" charset="0"/>
              <a:cs typeface="Calibri" panose="020F0502020204030204" pitchFamily="34" charset="0"/>
            </a:endParaRPr>
          </a:p>
          <a:p>
            <a:pPr marL="1390650" lvl="2" indent="-533400">
              <a:lnSpc>
                <a:spcPct val="80000"/>
              </a:lnSpc>
            </a:pPr>
            <a:endParaRPr lang="en-US" sz="2800" baseline="30000" dirty="0">
              <a:latin typeface="Arial Unicode MS" pitchFamily="34" charset="-128"/>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Bezout’s</a:t>
            </a:r>
            <a:r>
              <a:rPr lang="en-US" sz="3600" dirty="0"/>
              <a: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752600"/>
                <a:ext cx="8153400" cy="4419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be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𝑔</m:t>
                    </m:r>
                    <m:r>
                      <a:rPr lang="en-US" sz="2000" b="0" i="1" smtClean="0">
                        <a:latin typeface="Cambria Math" panose="02040503050406030204" pitchFamily="18" charset="0"/>
                        <a:cs typeface="Calibri" panose="020F0502020204030204" pitchFamily="34" charset="0"/>
                      </a:rPr>
                      <m:t> ∈ </m:t>
                    </m:r>
                    <m:r>
                      <a:rPr lang="en-US" sz="2000" b="0" i="1" smtClean="0">
                        <a:latin typeface="Cambria Math" panose="02040503050406030204" pitchFamily="18" charset="0"/>
                        <a:ea typeface="Cambria Math" panose="02040503050406030204" pitchFamily="18" charset="0"/>
                        <a:cs typeface="Calibri" panose="020F0502020204030204" pitchFamily="34" charset="0"/>
                      </a:rPr>
                      <m:t>ℂ</m:t>
                    </m:r>
                    <m:d>
                      <m:dPr>
                        <m:begChr m:val="["/>
                        <m:endChr m:val="]"/>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d>
                  </m:oMath>
                </a14:m>
                <a:r>
                  <a:rPr lang="en-US" sz="2000" dirty="0">
                    <a:latin typeface="Calibri" panose="020F0502020204030204" pitchFamily="34" charset="0"/>
                    <a:cs typeface="Calibri" panose="020F0502020204030204" pitchFamily="34" charset="0"/>
                  </a:rPr>
                  <a:t> be homogeneous polynomials with</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deg(f(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))=m and deg(g(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))=n .  Let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the curves in</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 </m:t>
                        </m:r>
                        <m:r>
                          <a:rPr lang="en-US" sz="2000" i="1" smtClean="0">
                            <a:latin typeface="Cambria Math" panose="02040503050406030204" pitchFamily="18" charset="0"/>
                            <a:ea typeface="Cambria Math" panose="02040503050406030204" pitchFamily="18" charset="0"/>
                            <a:cs typeface="Calibri" panose="020F0502020204030204" pitchFamily="34" charset="0"/>
                          </a:rPr>
                          <m:t>ℂ</m:t>
                        </m:r>
                        <m:r>
                          <a:rPr lang="en-US" sz="2000" b="0" i="1" smtClean="0">
                            <a:latin typeface="Cambria Math" panose="02040503050406030204" pitchFamily="18" charset="0"/>
                            <a:ea typeface="Cambria Math" panose="02040503050406030204" pitchFamily="18" charset="0"/>
                            <a:cs typeface="Calibri" panose="020F0502020204030204" pitchFamily="34" charset="0"/>
                          </a:rPr>
                          <m:t>𝑃</m:t>
                        </m:r>
                      </m:e>
                      <m:sup>
                        <m:r>
                          <a:rPr lang="en-US" sz="2000" b="0" i="1"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defined by:</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 and,</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a:t>
                </a:r>
              </a:p>
              <a:p>
                <a:pPr>
                  <a:lnSpc>
                    <a:spcPct val="90000"/>
                  </a:lnSpc>
                  <a:spcBef>
                    <a:spcPts val="200"/>
                  </a:spcBef>
                </a:pPr>
                <a:r>
                  <a:rPr lang="en-US" sz="2000" dirty="0">
                    <a:latin typeface="Calibri" panose="020F0502020204030204" pitchFamily="34" charset="0"/>
                    <a:cs typeface="Calibri" panose="020F0502020204030204" pitchFamily="34" charset="0"/>
                  </a:rPr>
                  <a:t>If f and g have no common components and D=C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a:t>
                </a:r>
                <a:r>
                  <a:rPr lang="en-US" sz="2000" baseline="-25000" dirty="0">
                    <a:latin typeface="Calibri" panose="020F0502020204030204" pitchFamily="34" charset="0"/>
                    <a:cs typeface="Calibri" panose="020F0502020204030204" pitchFamily="34" charset="0"/>
                  </a:rPr>
                  <a:t>x𝝴D</a:t>
                </a:r>
                <a:r>
                  <a:rPr lang="en-US" sz="2000" dirty="0">
                    <a:latin typeface="Calibri" panose="020F0502020204030204" pitchFamily="34" charset="0"/>
                    <a:cs typeface="Calibri" panose="020F0502020204030204" pitchFamily="34" charset="0"/>
                  </a:rPr>
                  <a:t> I(C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I is the intersection multiplicity.  This is a fancy way of saying that (multiple points aside), there are </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 points of intersection between C</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nice proof in Silverman and Tate, Rational Points on Elliptic Curves, pp 242-251.  The entire book is a must read.</a:t>
                </a:r>
              </a:p>
              <a:p>
                <a:pPr>
                  <a:lnSpc>
                    <a:spcPct val="90000"/>
                  </a:lnSpc>
                  <a:spcBef>
                    <a:spcPts val="200"/>
                  </a:spcBef>
                </a:pPr>
                <a:r>
                  <a:rPr lang="en-US" sz="2000" dirty="0">
                    <a:latin typeface="Calibri" panose="020F0502020204030204" pitchFamily="34" charset="0"/>
                    <a:cs typeface="Calibri" panose="020F0502020204030204" pitchFamily="34" charset="0"/>
                  </a:rPr>
                  <a:t>A consequence of this theorem is that two cubic curves intersect in nine points.</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752600"/>
                <a:ext cx="8153400" cy="4419600"/>
              </a:xfrm>
              <a:blipFill>
                <a:blip r:embed="rId3"/>
                <a:stretch>
                  <a:fillRect l="-935" t="-1719"/>
                </a:stretch>
              </a:blipFill>
            </p:spPr>
            <p:txBody>
              <a:bodyPr/>
              <a:lstStyle/>
              <a:p>
                <a:r>
                  <a:rPr 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50</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elliptic curves - example</a:t>
            </a:r>
          </a:p>
        </p:txBody>
      </p:sp>
      <p:sp>
        <p:nvSpPr>
          <p:cNvPr id="117765" name="Rectangle 3"/>
          <p:cNvSpPr>
            <a:spLocks noGrp="1" noChangeArrowheads="1"/>
          </p:cNvSpPr>
          <p:nvPr>
            <p:ph type="body" idx="1"/>
          </p:nvPr>
        </p:nvSpPr>
        <p:spPr>
          <a:xfrm>
            <a:off x="685800" y="2362200"/>
            <a:ext cx="7772400" cy="3276600"/>
          </a:xfrm>
        </p:spPr>
        <p:txBody>
          <a:bodyPr/>
          <a:lstStyle/>
          <a:p>
            <a:pPr>
              <a:lnSpc>
                <a:spcPct val="80000"/>
              </a:lnSpc>
            </a:pPr>
            <a:r>
              <a:rPr lang="en-US" sz="2000" dirty="0">
                <a:latin typeface="Calibri" panose="020F0502020204030204" pitchFamily="34" charset="0"/>
                <a:cs typeface="Calibri" panose="020F0502020204030204" pitchFamily="34" charset="0"/>
              </a:rPr>
              <a:t>Factor n=4453.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+10x-2 (mod m). </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(1,3).  </a:t>
            </a:r>
          </a:p>
          <a:p>
            <a:pPr>
              <a:lnSpc>
                <a:spcPct val="80000"/>
              </a:lnSpc>
            </a:pPr>
            <a:r>
              <a:rPr lang="en-US" sz="2000" dirty="0">
                <a:latin typeface="Calibri" panose="020F0502020204030204" pitchFamily="34" charset="0"/>
                <a:cs typeface="Calibri" panose="020F0502020204030204" pitchFamily="34" charset="0"/>
              </a:rPr>
              <a:t>2P=(4332, 3230).  </a:t>
            </a:r>
          </a:p>
          <a:p>
            <a:pPr>
              <a:lnSpc>
                <a:spcPct val="80000"/>
              </a:lnSpc>
            </a:pPr>
            <a:r>
              <a:rPr lang="en-US" sz="2000" dirty="0">
                <a:latin typeface="Calibri" panose="020F0502020204030204" pitchFamily="34" charset="0"/>
                <a:cs typeface="Calibri" panose="020F0502020204030204" pitchFamily="34" charset="0"/>
              </a:rPr>
              <a:t>To calculate 3P: </a:t>
            </a:r>
          </a:p>
          <a:p>
            <a:pPr lvl="1" indent="-342900">
              <a:lnSpc>
                <a:spcPct val="80000"/>
              </a:lnSpc>
            </a:pPr>
            <a:r>
              <a:rPr lang="en-US" sz="2000" dirty="0">
                <a:latin typeface="Calibri" panose="020F0502020204030204" pitchFamily="34" charset="0"/>
                <a:cs typeface="Calibri" panose="020F0502020204030204" pitchFamily="34" charset="0"/>
              </a:rPr>
              <a:t>m=(3230-3)/(4332-1)=3227/4331.</a:t>
            </a:r>
          </a:p>
          <a:p>
            <a:pPr>
              <a:lnSpc>
                <a:spcPct val="80000"/>
              </a:lnSpc>
            </a:pPr>
            <a:r>
              <a:rPr lang="en-US" sz="2000" dirty="0">
                <a:latin typeface="Calibri" panose="020F0502020204030204" pitchFamily="34" charset="0"/>
                <a:cs typeface="Calibri" panose="020F0502020204030204" pitchFamily="34" charset="0"/>
              </a:rPr>
              <a:t>(4331, 4453)=61.</a:t>
            </a:r>
          </a:p>
          <a:p>
            <a:pPr>
              <a:lnSpc>
                <a:spcPct val="80000"/>
              </a:lnSpc>
            </a:pPr>
            <a:r>
              <a:rPr lang="en-US" sz="2000" dirty="0">
                <a:latin typeface="Calibri" panose="020F0502020204030204" pitchFamily="34" charset="0"/>
                <a:cs typeface="Calibri" panose="020F0502020204030204" pitchFamily="34" charset="0"/>
              </a:rPr>
              <a:t>4453= 61x73.</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51</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a:t>
            </a:r>
            <a:r>
              <a:rPr lang="en-US" sz="3600"/>
              <a:t>elliptic curves </a:t>
            </a:r>
            <a:r>
              <a:rPr lang="en-US" sz="3600" dirty="0"/>
              <a:t>-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09600" y="2438400"/>
                <a:ext cx="7924800" cy="3886200"/>
              </a:xfrm>
            </p:spPr>
            <p:txBody>
              <a:bodyPr/>
              <a:lstStyle/>
              <a:p>
                <a:pPr>
                  <a:lnSpc>
                    <a:spcPct val="80000"/>
                  </a:lnSpc>
                </a:pPr>
                <a:r>
                  <a:rPr lang="en-US" sz="2000" dirty="0">
                    <a:latin typeface="Calibri" panose="020F0502020204030204" pitchFamily="34" charset="0"/>
                    <a:cs typeface="Calibri" panose="020F0502020204030204" pitchFamily="34" charset="0"/>
                  </a:rPr>
                  <a:t>Factor m=1938796243.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–Ax+A (mod p).  A= 1,2,…</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(1,1),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(n+1)</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For A=7, (w</a:t>
                </a:r>
                <a:r>
                  <a:rPr lang="en-US" sz="2000" baseline="-25000" dirty="0">
                    <a:latin typeface="Calibri" panose="020F0502020204030204" pitchFamily="34" charset="0"/>
                    <a:cs typeface="Calibri" panose="020F0502020204030204" pitchFamily="34" charset="0"/>
                  </a:rPr>
                  <a:t>16</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37409.  m= 37409 x 51827.</a:t>
                </a:r>
              </a:p>
              <a:p>
                <a:pPr>
                  <a:lnSpc>
                    <a:spcPct val="8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09600" y="2438400"/>
                <a:ext cx="7924800" cy="3886200"/>
              </a:xfrm>
              <a:blipFill>
                <a:blip r:embed="rId2"/>
                <a:stretch>
                  <a:fillRect l="-801" t="-2606"/>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Divisors</a:t>
            </a:r>
            <a:endParaRPr lang="en-US" sz="3600" dirty="0">
              <a:solidFill>
                <a:schemeClr val="tx1"/>
              </a:solidFill>
            </a:endParaRPr>
          </a:p>
        </p:txBody>
      </p:sp>
      <p:sp>
        <p:nvSpPr>
          <p:cNvPr id="904195" name="Rectangle 3"/>
          <p:cNvSpPr>
            <a:spLocks noGrp="1" noChangeArrowheads="1"/>
          </p:cNvSpPr>
          <p:nvPr>
            <p:ph type="body" sz="half" idx="1"/>
          </p:nvPr>
        </p:nvSpPr>
        <p:spPr>
          <a:xfrm>
            <a:off x="914400" y="1675410"/>
            <a:ext cx="7734300" cy="5029200"/>
          </a:xfrm>
          <a:ln/>
        </p:spPr>
        <p:txBody>
          <a:bodyPr/>
          <a:lstStyle/>
          <a:p>
            <a:pPr>
              <a:lnSpc>
                <a:spcPct val="90000"/>
              </a:lnSpc>
            </a:pPr>
            <a:r>
              <a:rPr lang="en-US" sz="2000" dirty="0">
                <a:latin typeface="Calibri" panose="020F0502020204030204" pitchFamily="34" charset="0"/>
                <a:cs typeface="Calibri" panose="020F0502020204030204" pitchFamily="34" charset="0"/>
              </a:rPr>
              <a:t>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sym typeface="Symbol" pitchFamily="18" charset="2"/>
              </a:rPr>
              <a:t> 𝝴 </a:t>
            </a:r>
            <a:r>
              <a:rPr lang="en-US" sz="2000" dirty="0">
                <a:latin typeface="Calibri" panose="020F0502020204030204" pitchFamily="34" charset="0"/>
                <a:cs typeface="Calibri" panose="020F0502020204030204" pitchFamily="34" charset="0"/>
              </a:rPr>
              <a:t>Z</a:t>
            </a:r>
          </a:p>
          <a:p>
            <a:pPr>
              <a:lnSpc>
                <a:spcPct val="90000"/>
              </a:lnSpc>
            </a:pPr>
            <a:r>
              <a:rPr lang="en-US" sz="2000" dirty="0">
                <a:latin typeface="Calibri" panose="020F0502020204030204" pitchFamily="34" charset="0"/>
                <a:cs typeface="Calibri" panose="020F0502020204030204" pitchFamily="34" charset="0"/>
              </a:rPr>
              <a:t>deg(D)=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 Div</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(E) </a:t>
            </a:r>
            <a:r>
              <a:rPr lang="en-US" sz="2000" dirty="0">
                <a:latin typeface="Calibri" panose="020F0502020204030204" pitchFamily="34" charset="0"/>
                <a:cs typeface="Calibri" panose="020F0502020204030204" pitchFamily="34" charset="0"/>
                <a:sym typeface="Wingdings" pitchFamily="2" charset="2"/>
              </a:rPr>
              <a:t>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f= </a:t>
            </a:r>
            <a:r>
              <a:rPr lang="en-US" sz="2000" dirty="0" err="1">
                <a:latin typeface="Calibri" panose="020F0502020204030204" pitchFamily="34" charset="0"/>
                <a:cs typeface="Calibri" panose="020F0502020204030204" pitchFamily="34" charset="0"/>
                <a:sym typeface="Wingdings" pitchFamily="2" charset="2"/>
              </a:rPr>
              <a:t>u</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30000" dirty="0" err="1">
                <a:latin typeface="Calibri" panose="020F0502020204030204" pitchFamily="34" charset="0"/>
                <a:cs typeface="Calibri" panose="020F0502020204030204" pitchFamily="34" charset="0"/>
                <a:sym typeface="Wingdings" pitchFamily="2" charset="2"/>
              </a:rPr>
              <a:t>r</a:t>
            </a:r>
            <a:r>
              <a:rPr lang="en-US" sz="2000" baseline="30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g: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(f)=r, div(f)= </a:t>
            </a: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sym typeface="Symbol" pitchFamily="18" charset="2"/>
              </a:rPr>
              <a:t>𝝴</a:t>
            </a:r>
            <a:r>
              <a:rPr lang="en-US" sz="2000" baseline="-25000" dirty="0">
                <a:latin typeface="Calibri" panose="020F0502020204030204" pitchFamily="34" charset="0"/>
                <a:cs typeface="Calibri" panose="020F0502020204030204" pitchFamily="34" charset="0"/>
              </a:rPr>
              <a:t>E(K)</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 [P]</a:t>
            </a:r>
          </a:p>
          <a:p>
            <a:pPr>
              <a:lnSpc>
                <a:spcPct val="90000"/>
              </a:lnSpc>
            </a:pPr>
            <a:r>
              <a:rPr lang="en-US" sz="2000" dirty="0">
                <a:latin typeface="Calibri" panose="020F0502020204030204" pitchFamily="34" charset="0"/>
                <a:cs typeface="Calibri" panose="020F0502020204030204" pitchFamily="34" charset="0"/>
                <a:sym typeface="Wingdings" pitchFamily="2" charset="2"/>
              </a:rPr>
              <a:t>Div</a:t>
            </a:r>
            <a:r>
              <a:rPr lang="en-US" sz="2000" baseline="30000" dirty="0">
                <a:latin typeface="Calibri" panose="020F0502020204030204" pitchFamily="34" charset="0"/>
                <a:cs typeface="Calibri" panose="020F0502020204030204" pitchFamily="34" charset="0"/>
                <a:sym typeface="Wingdings" pitchFamily="2" charset="2"/>
              </a:rPr>
              <a:t>0</a:t>
            </a:r>
            <a:r>
              <a:rPr lang="en-US" sz="2000" dirty="0">
                <a:latin typeface="Calibri" panose="020F0502020204030204" pitchFamily="34" charset="0"/>
                <a:cs typeface="Calibri" panose="020F0502020204030204" pitchFamily="34" charset="0"/>
                <a:sym typeface="Wingdings" pitchFamily="2" charset="2"/>
              </a:rPr>
              <a:t>(E)/(principal divisors) is isomorphic to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Let E be an elliptic curve and f a function on E that is </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Wingdings" pitchFamily="2" charset="2"/>
              </a:rPr>
              <a:t>0 then</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f has only finitely many poles and zeros</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deg(div(f))=0</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If  f has no poles or zeros it is constant</a:t>
            </a:r>
            <a:endParaRPr lang="en-US" sz="2000" dirty="0">
              <a:latin typeface="Calibri" panose="020F0502020204030204" pitchFamily="34" charset="0"/>
              <a:cs typeface="Calibri" panose="020F0502020204030204" pitchFamily="34" charset="0"/>
            </a:endParaRPr>
          </a:p>
          <a:p>
            <a:pPr marL="457200" indent="-457200">
              <a:lnSpc>
                <a:spcPct val="90000"/>
              </a:lnSpc>
              <a:buFont typeface="+mj-lt"/>
              <a:buAutoNum type="arabicPeriod"/>
            </a:pPr>
            <a:endParaRPr lang="en-US" sz="2000" dirty="0"/>
          </a:p>
          <a:p>
            <a:pPr lvl="1">
              <a:lnSpc>
                <a:spcPct val="90000"/>
              </a:lnSpc>
            </a:pPr>
            <a:endParaRPr lang="en-US" sz="2000" dirty="0"/>
          </a:p>
          <a:p>
            <a:pPr>
              <a:lnSpc>
                <a:spcPct val="90000"/>
              </a:lnSpc>
            </a:pPr>
            <a:endParaRPr lang="en-US" sz="24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52</a:t>
            </a:fld>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Pairings</a:t>
            </a:r>
            <a:endParaRPr lang="en-US" sz="3600" dirty="0">
              <a:solidFill>
                <a:schemeClr val="tx1"/>
              </a:solidFill>
            </a:endParaRPr>
          </a:p>
        </p:txBody>
      </p:sp>
      <p:sp>
        <p:nvSpPr>
          <p:cNvPr id="904195" name="Rectangle 3"/>
          <p:cNvSpPr>
            <a:spLocks noGrp="1" noChangeArrowheads="1"/>
          </p:cNvSpPr>
          <p:nvPr>
            <p:ph type="body" sz="half" idx="1"/>
          </p:nvPr>
        </p:nvSpPr>
        <p:spPr>
          <a:xfrm>
            <a:off x="533400" y="1783629"/>
            <a:ext cx="8153400" cy="3855171"/>
          </a:xfrm>
          <a:ln/>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E[n]⊆E(K),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endParaRPr lang="en-US" sz="2000" baseline="-25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T𝝴E[n], f: div(f)= n[T]-n[∞]</a:t>
            </a:r>
          </a:p>
          <a:p>
            <a:pPr>
              <a:lnSpc>
                <a:spcPct val="90000"/>
              </a:lnSpc>
              <a:spcBef>
                <a:spcPts val="200"/>
              </a:spcBef>
            </a:pPr>
            <a:r>
              <a:rPr lang="en-US" sz="2000" dirty="0">
                <a:latin typeface="Calibri" panose="020F0502020204030204" pitchFamily="34" charset="0"/>
                <a:cs typeface="Calibri" panose="020F0502020204030204" pitchFamily="34" charset="0"/>
              </a:rPr>
              <a:t>Choose T’𝝴E[n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nT</a:t>
            </a:r>
            <a:r>
              <a:rPr lang="en-US" sz="2000" dirty="0">
                <a:latin typeface="Calibri" panose="020F0502020204030204" pitchFamily="34" charset="0"/>
                <a:cs typeface="Calibri" panose="020F0502020204030204" pitchFamily="34" charset="0"/>
              </a:rPr>
              <a:t>’=T: div(g)= S</a:t>
            </a:r>
            <a:r>
              <a:rPr lang="en-US" sz="2000" baseline="-25000" dirty="0">
                <a:latin typeface="Calibri" panose="020F0502020204030204" pitchFamily="34" charset="0"/>
                <a:cs typeface="Calibri" panose="020F0502020204030204" pitchFamily="34" charset="0"/>
              </a:rPr>
              <a:t>R𝝴E[n]</a:t>
            </a:r>
            <a:r>
              <a:rPr lang="en-US" sz="2000" dirty="0">
                <a:latin typeface="Calibri" panose="020F0502020204030204" pitchFamily="34" charset="0"/>
                <a:cs typeface="Calibri" panose="020F0502020204030204" pitchFamily="34" charset="0"/>
              </a:rPr>
              <a:t>([T’+R]-[R])</a:t>
            </a:r>
          </a:p>
          <a:p>
            <a:pPr>
              <a:lnSpc>
                <a:spcPct val="90000"/>
              </a:lnSpc>
              <a:spcBef>
                <a:spcPts val="200"/>
              </a:spcBef>
            </a:pPr>
            <a:r>
              <a:rPr lang="en-US" sz="2000" dirty="0" err="1">
                <a:latin typeface="Calibri" panose="020F0502020204030204" pitchFamily="34" charset="0"/>
                <a:cs typeface="Calibri" panose="020F0502020204030204" pitchFamily="34" charset="0"/>
              </a:rPr>
              <a:t>div(f</a:t>
            </a:r>
            <a:r>
              <a:rPr lang="en-US" sz="2000" baseline="-25000" dirty="0" err="1">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div(g</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S𝝴E[n], P𝝴E(K) then g(P+S)</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f(n(P+S))=f(</a:t>
            </a:r>
            <a:r>
              <a:rPr lang="en-US" sz="2000" dirty="0" err="1">
                <a:latin typeface="Calibri" panose="020F0502020204030204" pitchFamily="34" charset="0"/>
                <a:cs typeface="Calibri" panose="020F0502020204030204" pitchFamily="34" charset="0"/>
              </a:rPr>
              <a:t>nP</a:t>
            </a:r>
            <a:r>
              <a:rPr lang="en-US" sz="2000" dirty="0">
                <a:latin typeface="Calibri" panose="020F0502020204030204" pitchFamily="34" charset="0"/>
                <a:cs typeface="Calibri" panose="020F0502020204030204" pitchFamily="34" charset="0"/>
              </a:rPr>
              <a:t>)=g(P)</a:t>
            </a:r>
            <a:r>
              <a:rPr lang="en-US" sz="2000" baseline="30000" dirty="0">
                <a:latin typeface="Calibri" panose="020F0502020204030204" pitchFamily="34" charset="0"/>
                <a:cs typeface="Calibri" panose="020F0502020204030204" pitchFamily="34" charset="0"/>
              </a:rPr>
              <a:t>n</a:t>
            </a:r>
          </a:p>
          <a:p>
            <a:pPr lvl="1">
              <a:lnSpc>
                <a:spcPct val="90000"/>
              </a:lnSpc>
              <a:spcBef>
                <a:spcPts val="200"/>
              </a:spcBef>
            </a:pPr>
            <a:r>
              <a:rPr lang="en-US" sz="2000" dirty="0">
                <a:latin typeface="Calibri" panose="020F0502020204030204" pitchFamily="34" charset="0"/>
                <a:cs typeface="Calibri" panose="020F0502020204030204" pitchFamily="34" charset="0"/>
              </a:rPr>
              <a:t>Thus g(P+S)/g(P) 𝝴 </a:t>
            </a:r>
            <a:r>
              <a:rPr lang="en-US" sz="2000" dirty="0">
                <a:latin typeface="Calibri" panose="020F0502020204030204" pitchFamily="34" charset="0"/>
                <a:cs typeface="Calibri" panose="020F0502020204030204" pitchFamily="34" charset="0"/>
                <a:sym typeface="Wingdings" pitchFamily="2" charset="2"/>
              </a:rPr>
              <a:t>𝜇</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 and is independent of P.</a:t>
            </a: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Define e</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(S,T)= g(P+S)/g(P), then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is </a:t>
            </a:r>
            <a:r>
              <a:rPr lang="en-US" sz="2000" dirty="0" err="1">
                <a:latin typeface="Calibri" panose="020F0502020204030204" pitchFamily="34" charset="0"/>
                <a:cs typeface="Calibri" panose="020F0502020204030204" pitchFamily="34" charset="0"/>
                <a:sym typeface="Wingdings" pitchFamily="2" charset="2"/>
              </a:rPr>
              <a:t>binlinear</a:t>
            </a:r>
            <a:r>
              <a:rPr lang="en-US" sz="2000" dirty="0">
                <a:latin typeface="Calibri" panose="020F0502020204030204" pitchFamily="34" charset="0"/>
                <a:cs typeface="Calibri" panose="020F0502020204030204" pitchFamily="34" charset="0"/>
                <a:sym typeface="Wingdings" pitchFamily="2" charset="2"/>
              </a:rPr>
              <a:t>, non-degenerate.</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(𝜎S, 𝜎T)= 𝜎</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(𝛼S, 𝛼T)=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r>
              <a:rPr lang="en-US" sz="2000" baseline="30000" dirty="0" err="1">
                <a:latin typeface="Calibri" panose="020F0502020204030204" pitchFamily="34" charset="0"/>
                <a:cs typeface="Calibri" panose="020F0502020204030204" pitchFamily="34" charset="0"/>
                <a:sym typeface="Wingdings" pitchFamily="2" charset="2"/>
              </a:rPr>
              <a:t>deg</a:t>
            </a:r>
            <a:r>
              <a:rPr lang="en-US" sz="2000" baseline="30000" dirty="0">
                <a:latin typeface="Calibri" panose="020F0502020204030204" pitchFamily="34" charset="0"/>
                <a:cs typeface="Calibri" panose="020F0502020204030204" pitchFamily="34" charset="0"/>
                <a:sym typeface="Wingdings" pitchFamily="2" charset="2"/>
              </a:rPr>
              <a:t>(𝛼)</a:t>
            </a:r>
            <a:r>
              <a:rPr lang="en-US" sz="2000" dirty="0">
                <a:latin typeface="Calibri" panose="020F0502020204030204" pitchFamily="34" charset="0"/>
                <a:cs typeface="Calibri" panose="020F0502020204030204" pitchFamily="34" charset="0"/>
                <a:sym typeface="Wingdings" pitchFamily="2" charset="2"/>
              </a:rPr>
              <a:t> if a is separable</a:t>
            </a:r>
            <a:r>
              <a:rPr lang="en-US" sz="2000" dirty="0">
                <a:sym typeface="Wingdings" pitchFamily="2" charset="2"/>
              </a:rPr>
              <a:t>.</a:t>
            </a:r>
            <a:endParaRPr lang="en-US" sz="2000" dirty="0"/>
          </a:p>
          <a:p>
            <a:pPr lvl="1">
              <a:lnSpc>
                <a:spcPct val="90000"/>
              </a:lnSpc>
            </a:pPr>
            <a:endParaRPr lang="en-US" sz="20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53</a:t>
            </a:fld>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54</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Lattices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The set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ℤ</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m:t>
                    </m:r>
                  </m:oMath>
                </a14:m>
                <a:r>
                  <a:rPr lang="en-US" sz="2000" kern="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linearly independent is called a lattice.</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r>
                          <m:rPr>
                            <m:sty m:val="p"/>
                          </m:rPr>
                          <a:rPr lang="el-GR" sz="2000" i="1" kern="0" smtClean="0">
                            <a:latin typeface="Cambria Math" panose="02040503050406030204" pitchFamily="18" charset="0"/>
                            <a:ea typeface="Cambria Math" panose="02040503050406030204" pitchFamily="18" charset="0"/>
                          </a:rPr>
                          <m:t>Λ</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 </m:t>
                        </m:r>
                      </m:sup>
                    </m:sSup>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the generators of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Note that any set of generators will do since they are related by </a:t>
                </a:r>
                <a:r>
                  <a:rPr lang="en-US" sz="2000" kern="0" dirty="0" err="1">
                    <a:latin typeface="Calibri" panose="020F0502020204030204" pitchFamily="34" charset="0"/>
                    <a:cs typeface="Calibri" panose="020F0502020204030204" pitchFamily="34" charset="0"/>
                  </a:rPr>
                  <a:t>uni</a:t>
                </a:r>
                <a:r>
                  <a:rPr lang="en-US" sz="2000" kern="0" dirty="0">
                    <a:latin typeface="Calibri" panose="020F0502020204030204" pitchFamily="34" charset="0"/>
                    <a:cs typeface="Calibri" panose="020F0502020204030204" pitchFamily="34" charset="0"/>
                  </a:rPr>
                  <a:t>-modular transformations.</a:t>
                </a:r>
              </a:p>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a:t>
                </a:r>
              </a:p>
              <a:p>
                <a:pPr lvl="1">
                  <a:lnSpc>
                    <a:spcPct val="90000"/>
                  </a:lnSpc>
                </a:pPr>
                <a:r>
                  <a:rPr lang="en-US" sz="2000" kern="0" dirty="0">
                    <a:latin typeface="Calibri" panose="020F0502020204030204" pitchFamily="34" charset="0"/>
                    <a:cs typeface="Calibri" panose="020F0502020204030204" pitchFamily="34" charset="0"/>
                  </a:rPr>
                  <a:t>The CVP problem is: Find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≠0</m:t>
                        </m:r>
                      </m:sub>
                    </m:sSub>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𝑤</m:t>
                        </m:r>
                      </m:e>
                    </m:d>
                    <m:r>
                      <a:rPr lang="en-US" sz="2000" b="0" i="1"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lvl="1">
                  <a:lnSpc>
                    <a:spcPct val="90000"/>
                  </a:lnSpc>
                </a:pPr>
                <a:r>
                  <a:rPr lang="en-US" sz="2000" kern="0" dirty="0">
                    <a:latin typeface="Calibri" panose="020F0502020204030204" pitchFamily="34" charset="0"/>
                    <a:cs typeface="Calibri" panose="020F0502020204030204" pitchFamily="34" charset="0"/>
                  </a:rPr>
                  <a:t>The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𝐶𝑉𝑃</m:t>
                        </m:r>
                      </m:e>
                      <m:sub>
                        <m:r>
                          <a:rPr lang="en-US" sz="2000" i="1" kern="0" smtClea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problem is: Find </a:t>
                </a:r>
                <a14:m>
                  <m:oMath xmlns:m="http://schemas.openxmlformats.org/officeDocument/2006/math">
                    <m:r>
                      <a:rPr lang="en-US" sz="2000" i="1" kern="0">
                        <a:latin typeface="Cambria Math" panose="02040503050406030204" pitchFamily="18" charset="0"/>
                      </a:rPr>
                      <m:t>𝑣</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𝑣</m:t>
                            </m:r>
                          </m:e>
                        </m:d>
                      </m:e>
                    </m:d>
                    <m:r>
                      <a:rPr lang="en-US" sz="200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𝛾</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𝑚𝑖𝑛</m:t>
                        </m:r>
                      </m:e>
                      <m:sub>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≠0</m:t>
                        </m:r>
                      </m:sub>
                    </m:sSub>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𝑤</m:t>
                        </m:r>
                      </m:e>
                    </m:d>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a:p>
                <a:pPr marL="0" indent="0">
                  <a:lnSpc>
                    <a:spcPct val="90000"/>
                  </a:lnSpc>
                  <a:buNone/>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917" t="-1749"/>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55</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t>Hermite Normal Form (HNF)</a:t>
                </a:r>
              </a:p>
              <a:p>
                <a:pPr marL="0" indent="0">
                  <a:lnSpc>
                    <a:spcPct val="90000"/>
                  </a:lnSpc>
                  <a:buNone/>
                </a:pPr>
                <a:endParaRPr lang="en-US" sz="2400" kern="0" dirty="0"/>
              </a:p>
              <a:p>
                <a:pPr marL="0" indent="0">
                  <a:lnSpc>
                    <a:spcPct val="90000"/>
                  </a:lnSpc>
                  <a:buNone/>
                </a:pPr>
                <a14:m>
                  <m:oMathPara xmlns:m="http://schemas.openxmlformats.org/officeDocument/2006/math">
                    <m:oMathParaPr>
                      <m:jc m:val="centerGroup"/>
                    </m:oMathParaPr>
                    <m:oMath xmlns:m="http://schemas.openxmlformats.org/officeDocument/2006/math">
                      <m:d>
                        <m:dPr>
                          <m:begChr m:val="["/>
                          <m:endChr m:val="]"/>
                          <m:ctrlPr>
                            <a:rPr lang="en-US" sz="2400" i="1" kern="0" smtClean="0">
                              <a:latin typeface="Cambria Math" panose="02040503050406030204" pitchFamily="18" charset="0"/>
                            </a:rPr>
                          </m:ctrlPr>
                        </m:dPr>
                        <m:e>
                          <m:m>
                            <m:mPr>
                              <m:mcs>
                                <m:mc>
                                  <m:mcPr>
                                    <m:count m:val="8"/>
                                    <m:mcJc m:val="center"/>
                                  </m:mcPr>
                                </m:mc>
                              </m:mcs>
                              <m:ctrlPr>
                                <a:rPr lang="en-US" sz="2400" b="0" i="1" kern="0" smtClean="0">
                                  <a:latin typeface="Cambria Math" panose="02040503050406030204" pitchFamily="18" charset="0"/>
                                </a:rPr>
                              </m:ctrlPr>
                            </m:mPr>
                            <m:mr>
                              <m:e>
                                <m:r>
                                  <m:rPr>
                                    <m:brk m:alnAt="7"/>
                                  </m:rPr>
                                  <a:rPr lang="en-US" sz="2400" b="0" i="1" kern="0" smtClean="0">
                                    <a:latin typeface="Cambria Math" panose="02040503050406030204" pitchFamily="18" charset="0"/>
                                  </a:rPr>
                                  <m:t>&gt;</m:t>
                                </m:r>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b="0" i="1" kern="0" smtClea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i="1" kern="0" smtClean="0">
                                    <a:latin typeface="Cambria Math" panose="02040503050406030204" pitchFamily="18" charset="0"/>
                                  </a:rPr>
                                  <m:t>⋱</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
                        </m:e>
                      </m:d>
                    </m:oMath>
                  </m:oMathPara>
                </a14:m>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611" t="-116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6107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56</a:t>
            </a:fld>
            <a:endParaRPr lang="en-US"/>
          </a:p>
        </p:txBody>
      </p:sp>
      <p:sp>
        <p:nvSpPr>
          <p:cNvPr id="155652" name="Rectangle 2"/>
          <p:cNvSpPr>
            <a:spLocks noGrp="1" noChangeArrowheads="1"/>
          </p:cNvSpPr>
          <p:nvPr>
            <p:ph type="title"/>
          </p:nvPr>
        </p:nvSpPr>
        <p:spPr>
          <a:xfrm>
            <a:off x="685800" y="80387"/>
            <a:ext cx="7772400" cy="990600"/>
          </a:xfrm>
        </p:spPr>
        <p:txBody>
          <a:bodyPr/>
          <a:lstStyle/>
          <a:p>
            <a:r>
              <a:rPr lang="en-US" sz="4000" dirty="0"/>
              <a:t>Minkowski’s Theorem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371600"/>
                <a:ext cx="8534400" cy="5105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 in </a:t>
                </a:r>
                <a14:m>
                  <m:oMath xmlns:m="http://schemas.openxmlformats.org/officeDocument/2006/math">
                    <m:sSup>
                      <m:sSupPr>
                        <m:ctrlPr>
                          <a:rPr lang="en-US" sz="2000" i="1" kern="0" smtClean="0">
                            <a:latin typeface="Cambria Math" panose="02040503050406030204" pitchFamily="18" charset="0"/>
                          </a:rPr>
                        </m:ctrlPr>
                      </m:sSupPr>
                      <m:e>
                        <m:r>
                          <a:rPr lang="en-US" sz="2000" i="1" kern="0" smtClea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and suppose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convex, centrally symmetric region.  If </a:t>
                </a: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&gt;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2</m:t>
                        </m:r>
                      </m:e>
                      <m:sup>
                        <m:r>
                          <a:rPr lang="en-US" sz="2000" b="0" i="1" kern="0" smtClean="0">
                            <a:latin typeface="Cambria Math" panose="02040503050406030204" pitchFamily="18" charset="0"/>
                          </a:rPr>
                          <m:t>𝑛</m:t>
                        </m:r>
                      </m:sup>
                    </m:sSup>
                    <m:r>
                      <a:rPr lang="en-US" sz="2000" b="0" i="1" kern="0" smtClean="0">
                        <a:latin typeface="Cambria Math" panose="02040503050406030204" pitchFamily="18" charset="0"/>
                      </a:rPr>
                      <m:t> </m:t>
                    </m:r>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then S has a non-zero lattice point of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Suppose first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the simple lattice generated by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Represent a point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r</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as</a:t>
                </a:r>
                <a14:m>
                  <m:oMath xmlns:m="http://schemas.openxmlformats.org/officeDocument/2006/math">
                    <m:r>
                      <a:rPr lang="en-US" sz="1800" b="0" i="0" kern="0" smtClean="0">
                        <a:latin typeface="Cambria Math" panose="02040503050406030204" pitchFamily="18" charset="0"/>
                      </a:rPr>
                      <m:t> </m:t>
                    </m:r>
                    <m:r>
                      <m:rPr>
                        <m:sty m:val="p"/>
                      </m:rPr>
                      <a:rPr lang="en-US" sz="1800" b="0" i="0" kern="0" smtClean="0">
                        <a:latin typeface="Cambria Math" panose="02040503050406030204" pitchFamily="18" charset="0"/>
                      </a:rPr>
                      <m:t>r</m:t>
                    </m:r>
                    <m:r>
                      <a:rPr lang="en-US" sz="1800" kern="0">
                        <a:latin typeface="Cambria Math" panose="02040503050406030204" pitchFamily="18" charset="0"/>
                      </a:rPr>
                      <m:t>=</m:t>
                    </m:r>
                    <m:d>
                      <m:dPr>
                        <m:ctrlPr>
                          <a:rPr lang="en-US" sz="1800" i="1" kern="0" smtClea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r>
                      <a:rPr lang="en-US" sz="1800" i="1" kern="0" smtClean="0">
                        <a:latin typeface="Cambria Math" panose="02040503050406030204" pitchFamily="18" charset="0"/>
                        <a:ea typeface="Cambria Math" panose="02040503050406030204" pitchFamily="18" charset="0"/>
                      </a:rPr>
                      <m:t>ℤ</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𝑥</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Define </a:t>
                </a:r>
                <a14:m>
                  <m:oMath xmlns:m="http://schemas.openxmlformats.org/officeDocument/2006/math">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𝑟</m:t>
                        </m:r>
                      </m:e>
                    </m:d>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2</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has the property that </a:t>
                </a:r>
                <a14:m>
                  <m:oMath xmlns:m="http://schemas.openxmlformats.org/officeDocument/2006/math">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𝑡</m:t>
                        </m:r>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𝑇</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𝑠</m:t>
                        </m:r>
                      </m:e>
                    </m:d>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Note that  </a:t>
                </a:r>
                <a14:m>
                  <m:oMath xmlns:m="http://schemas.openxmlformats.org/officeDocument/2006/math">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b="0" i="0" kern="0" smtClean="0">
                        <a:latin typeface="Cambria Math" panose="02040503050406030204" pitchFamily="18" charset="0"/>
                      </a:rPr>
                      <m:t>&gt;1</m:t>
                    </m:r>
                  </m:oMath>
                </a14:m>
                <a:r>
                  <a:rPr lang="en-US" sz="1800" kern="0" dirty="0">
                    <a:latin typeface="Calibri" panose="020F0502020204030204" pitchFamily="34" charset="0"/>
                    <a:cs typeface="Calibri" panose="020F0502020204030204" pitchFamily="34" charset="0"/>
                  </a:rPr>
                  <a:t>, there are at least two points </a:t>
                </a: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𝑟</m:t>
                        </m:r>
                      </m:e>
                      <m:sup>
                        <m:r>
                          <a:rPr lang="en-US" sz="1800" b="0" i="1" kern="0" smtClean="0">
                            <a:latin typeface="Cambria Math" panose="02040503050406030204" pitchFamily="18" charset="0"/>
                          </a:rPr>
                          <m:t>(1)</m:t>
                        </m:r>
                      </m:sup>
                    </m:sSup>
                    <m:r>
                      <a:rPr lang="en-US" sz="1800" b="0" i="0" kern="0" smtClean="0">
                        <a:latin typeface="Cambria Math" panose="02040503050406030204" pitchFamily="18" charset="0"/>
                      </a:rPr>
                      <m:t>=</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1</m:t>
                                </m:r>
                              </m:sub>
                            </m:sSub>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b="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kern="0">
                        <a:latin typeface="Cambria Math" panose="02040503050406030204" pitchFamily="18" charset="0"/>
                      </a:rPr>
                      <m:t>=</m:t>
                    </m:r>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𝑖</m:t>
                            </m:r>
                          </m:sub>
                        </m:sSub>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oMath>
                </a14:m>
                <a:r>
                  <a:rPr lang="en-US" sz="1800" kern="0" dirty="0">
                    <a:latin typeface="Calibri" panose="020F0502020204030204" pitchFamily="34" charset="0"/>
                    <a:cs typeface="Calibri" panose="020F0502020204030204" pitchFamily="34" charset="0"/>
                  </a:rPr>
                  <a:t> for some </a:t>
                </a:r>
                <a14:m>
                  <m:oMath xmlns:m="http://schemas.openxmlformats.org/officeDocument/2006/math">
                    <m:r>
                      <a:rPr lang="en-US" sz="1800" b="0" i="1" kern="0" smtClean="0">
                        <a:latin typeface="Cambria Math" panose="02040503050406030204" pitchFamily="18" charset="0"/>
                      </a:rPr>
                      <m:t>𝑖</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centrally symmetric, </a:t>
                </a:r>
                <a14:m>
                  <m:oMath xmlns:m="http://schemas.openxmlformats.org/officeDocument/2006/math">
                    <m:r>
                      <a:rPr lang="en-US" sz="1800" b="0" i="0"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finally, note that </a:t>
                </a:r>
                <a14:m>
                  <m:oMath xmlns:m="http://schemas.openxmlformats.org/officeDocument/2006/math">
                    <m:r>
                      <a:rPr lang="en-US" sz="1800" b="0" i="1" kern="0" smtClean="0">
                        <a:latin typeface="Cambria Math" panose="02040503050406030204" pitchFamily="18" charset="0"/>
                      </a:rPr>
                      <m:t>0 </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(1)</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Similarly,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kern="0">
                        <a:latin typeface="Cambria Math" panose="02040503050406030204" pitchFamily="18" charset="0"/>
                      </a:rPr>
                      <m:t>&gt;</m:t>
                    </m:r>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2</m:t>
                        </m:r>
                      </m:e>
                      <m:sup>
                        <m:r>
                          <a:rPr lang="en-US" sz="1800" b="0" i="1" kern="0" smtClea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there are at least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points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𝑖</m:t>
                        </m:r>
                        <m:r>
                          <a:rPr lang="en-US" sz="1800" i="1" kern="0">
                            <a:latin typeface="Cambria Math" panose="02040503050406030204" pitchFamily="18" charset="0"/>
                          </a:rPr>
                          <m:t>)</m:t>
                        </m:r>
                      </m:sup>
                    </m:sSup>
                    <m:r>
                      <a:rPr lang="en-US" sz="1800" b="0" i="1" kern="0" smtClean="0">
                        <a:latin typeface="Cambria Math" panose="02040503050406030204" pitchFamily="18" charset="0"/>
                      </a:rPr>
                      <m:t>,  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0 </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r>
                  <a:rPr lang="en-US" sz="1800" kern="0" dirty="0">
                    <a:latin typeface="Calibri" panose="020F0502020204030204" pitchFamily="34" charset="0"/>
                    <a:cs typeface="Calibri" panose="020F0502020204030204" pitchFamily="34" charset="0"/>
                  </a:rPr>
                  <a:t> for at least two, say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all corresponding coordinates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rPr>
                      <m:t>−</m:t>
                    </m:r>
                    <m:r>
                      <a:rPr lang="en-US" sz="1800" i="1" kern="0">
                        <a:latin typeface="Cambria Math" panose="02040503050406030204" pitchFamily="18" charset="0"/>
                      </a:rPr>
                      <m:t>𝑇</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are equal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𝑚𝑜𝑑</m:t>
                        </m:r>
                        <m:r>
                          <a:rPr lang="en-US" sz="1800" b="0" i="1" kern="0" smtClean="0">
                            <a:latin typeface="Cambria Math" panose="02040503050406030204" pitchFamily="18" charset="0"/>
                          </a:rPr>
                          <m:t> 2</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Thus, </a:t>
                </a:r>
                <a14:m>
                  <m:oMath xmlns:m="http://schemas.openxmlformats.org/officeDocument/2006/math">
                    <m:r>
                      <a:rPr lang="en-US" sz="1800" b="0" i="0" kern="0" smtClean="0">
                        <a:latin typeface="Cambria Math" panose="02040503050406030204" pitchFamily="18" charset="0"/>
                      </a:rPr>
                      <m:t>0</m:t>
                    </m:r>
                    <m:r>
                      <a:rPr lang="en-US" sz="1800" b="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num>
                      <m:den>
                        <m:r>
                          <a:rPr lang="en-US" sz="1800" b="0" i="1" kern="0" smtClean="0">
                            <a:latin typeface="Cambria Math" panose="02040503050406030204" pitchFamily="18" charset="0"/>
                          </a:rPr>
                          <m:t>2</m:t>
                        </m:r>
                      </m:den>
                    </m:f>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But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a:t>
                </a:r>
                <a14:m>
                  <m:oMath xmlns:m="http://schemas.openxmlformats.org/officeDocument/2006/math">
                    <m:f>
                      <m:fPr>
                        <m:ctrlPr>
                          <a:rPr lang="en-US" sz="1800" i="1" ker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𝑗</m:t>
                                </m:r>
                              </m:e>
                            </m:d>
                          </m:sup>
                        </m:sSup>
                      </m:num>
                      <m:den>
                        <m:r>
                          <a:rPr lang="en-US" sz="1800" i="1" kern="0">
                            <a:latin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the result holds for the simple lattice. Suppose now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genetated by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and put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𝑒</m:t>
                        </m:r>
                      </m:e>
                      <m:sub>
                        <m:r>
                          <a:rPr lang="en-US" sz="1800" b="0" i="1" kern="0" dirty="0" smtClean="0">
                            <a:latin typeface="Cambria Math" panose="02040503050406030204" pitchFamily="18" charset="0"/>
                          </a:rPr>
                          <m:t>𝑖</m:t>
                        </m:r>
                      </m:sub>
                    </m:sSub>
                    <m:r>
                      <a:rPr lang="en-US" sz="1800" b="0" i="1" kern="0" dirty="0" smtClean="0">
                        <a:latin typeface="Cambria Math" panose="02040503050406030204" pitchFamily="18" charset="0"/>
                      </a:rPr>
                      <m:t>= </m:t>
                    </m:r>
                    <m:sSup>
                      <m:sSupPr>
                        <m:ctrlPr>
                          <a:rPr lang="en-US" sz="1800" b="0" i="1" kern="0" dirty="0" smtClean="0">
                            <a:latin typeface="Cambria Math" panose="02040503050406030204" pitchFamily="18" charset="0"/>
                          </a:rPr>
                        </m:ctrlPr>
                      </m:sSupPr>
                      <m:e>
                        <m:r>
                          <a:rPr lang="en-US" sz="1800" b="0" i="1" kern="0" dirty="0" smtClean="0">
                            <a:latin typeface="Cambria Math" panose="02040503050406030204" pitchFamily="18" charset="0"/>
                          </a:rPr>
                          <m:t>𝐴</m:t>
                        </m:r>
                      </m:e>
                      <m:sup>
                        <m:r>
                          <a:rPr lang="en-US" sz="1800" b="0" i="1" kern="0" dirty="0" smtClean="0">
                            <a:latin typeface="Cambria Math" panose="02040503050406030204" pitchFamily="18" charset="0"/>
                          </a:rPr>
                          <m:t>−1</m:t>
                        </m:r>
                      </m:sup>
                    </m:sSup>
                    <m:d>
                      <m:dPr>
                        <m:ctrlPr>
                          <a:rPr lang="en-US" sz="1800" b="0" i="1" kern="0" dirty="0" smtClean="0">
                            <a:latin typeface="Cambria Math" panose="02040503050406030204" pitchFamily="18" charset="0"/>
                          </a:rPr>
                        </m:ctrlPr>
                      </m:dPr>
                      <m:e>
                        <m:sSub>
                          <m:sSubPr>
                            <m:ctrlPr>
                              <a:rPr lang="en-US" sz="1800" b="0" i="1" kern="0" dirty="0" smtClean="0">
                                <a:latin typeface="Cambria Math" panose="02040503050406030204" pitchFamily="18" charset="0"/>
                              </a:rPr>
                            </m:ctrlPr>
                          </m:sSubPr>
                          <m:e>
                            <m:r>
                              <a:rPr lang="en-US" sz="1800" b="0" i="1" kern="0" dirty="0" smtClean="0">
                                <a:latin typeface="Cambria Math" panose="02040503050406030204" pitchFamily="18" charset="0"/>
                              </a:rPr>
                              <m:t>𝑎</m:t>
                            </m:r>
                          </m:e>
                          <m:sub>
                            <m:r>
                              <a:rPr lang="en-US" sz="1800" b="0" i="1" kern="0" dirty="0" smtClean="0">
                                <a:latin typeface="Cambria Math" panose="02040503050406030204" pitchFamily="18" charset="0"/>
                              </a:rPr>
                              <m:t>𝑖</m:t>
                            </m:r>
                          </m:sub>
                        </m:sSub>
                      </m:e>
                    </m:d>
                    <m:r>
                      <a:rPr lang="en-US" sz="1800" b="0" i="0" kern="0" dirty="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r>
                              <m:rPr>
                                <m:sty m:val="p"/>
                              </m:rPr>
                              <a:rPr lang="el-GR" sz="1800" b="0" i="1" kern="0" smtClean="0">
                                <a:latin typeface="Cambria Math" panose="02040503050406030204" pitchFamily="18" charset="0"/>
                                <a:ea typeface="Cambria Math" panose="02040503050406030204" pitchFamily="18" charset="0"/>
                              </a:rPr>
                              <m:t>Λ</m:t>
                            </m:r>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 </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𝑣𝑜𝑙</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num>
                      <m:den>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den>
                    </m:f>
                  </m:oMath>
                </a14:m>
                <a:r>
                  <a:rPr lang="en-US" sz="1800" kern="0" dirty="0">
                    <a:latin typeface="Calibri" panose="020F0502020204030204" pitchFamily="34" charset="0"/>
                    <a:cs typeface="Calibri" panose="020F0502020204030204" pitchFamily="34" charset="0"/>
                  </a:rPr>
                  <a:t> and the simple lattice result thus implies the general theorem.</a:t>
                </a:r>
              </a:p>
              <a:p>
                <a:pPr marL="400050" lvl="1" indent="0">
                  <a:lnSpc>
                    <a:spcPct val="90000"/>
                  </a:lnSpc>
                  <a:buNone/>
                </a:pPr>
                <a:endParaRPr lang="en-US" sz="1800" b="0" kern="0" dirty="0"/>
              </a:p>
              <a:p>
                <a:pPr marL="400050" lvl="1" indent="0">
                  <a:lnSpc>
                    <a:spcPct val="90000"/>
                  </a:lnSpc>
                  <a:buNone/>
                </a:pPr>
                <a:endParaRPr lang="en-US" sz="18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371600"/>
                <a:ext cx="8534400" cy="5105400"/>
              </a:xfrm>
              <a:prstGeom prst="rect">
                <a:avLst/>
              </a:prstGeom>
              <a:blipFill>
                <a:blip r:embed="rId2"/>
                <a:stretch>
                  <a:fillRect l="-892" t="-1489" r="-104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662367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57</a:t>
            </a:fld>
            <a:endParaRPr lang="en-US"/>
          </a:p>
        </p:txBody>
      </p:sp>
      <p:sp>
        <p:nvSpPr>
          <p:cNvPr id="155652" name="Rectangle 2"/>
          <p:cNvSpPr>
            <a:spLocks noGrp="1" noChangeArrowheads="1"/>
          </p:cNvSpPr>
          <p:nvPr>
            <p:ph type="title"/>
          </p:nvPr>
        </p:nvSpPr>
        <p:spPr>
          <a:xfrm>
            <a:off x="152400" y="-76200"/>
            <a:ext cx="8763000" cy="990600"/>
          </a:xfrm>
        </p:spPr>
        <p:txBody>
          <a:bodyPr/>
          <a:lstStyle/>
          <a:p>
            <a:r>
              <a:rPr lang="en-US" sz="4000" dirty="0"/>
              <a:t>q-</a:t>
            </a:r>
            <a:r>
              <a:rPr lang="en-US" sz="4000" dirty="0" err="1"/>
              <a:t>ary</a:t>
            </a:r>
            <a:r>
              <a:rPr lang="en-US" sz="4000" dirty="0"/>
              <a:t> lattices and other 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If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oMath>
                </a14:m>
                <a:r>
                  <a:rPr lang="en-US" sz="2000" kern="0" dirty="0">
                    <a:latin typeface="Calibri" panose="020F0502020204030204" pitchFamily="34" charset="0"/>
                    <a:cs typeface="Calibri" panose="020F0502020204030204" pitchFamily="34" charset="0"/>
                  </a:rPr>
                  <a:t>, a lattice,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called </a:t>
                </a:r>
                <a14:m>
                  <m:oMath xmlns:m="http://schemas.openxmlformats.org/officeDocument/2006/math">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ea typeface="Cambria Math" panose="02040503050406030204" pitchFamily="18" charset="0"/>
                      </a:rPr>
                      <m:t>𝑞</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i="1" kern="0" smtClean="0">
                        <a:latin typeface="Cambria Math" panose="02040503050406030204" pitchFamily="18" charset="0"/>
                        <a:ea typeface="Cambria Math" panose="02040503050406030204" pitchFamily="18" charset="0"/>
                      </a:rPr>
                      <m:t>⊆</m:t>
                    </m:r>
                    <m:r>
                      <m:rPr>
                        <m:sty m:val="p"/>
                      </m:rPr>
                      <a:rPr lang="el-GR" sz="2000" i="1" kern="0" smtClean="0">
                        <a:latin typeface="Cambria Math" panose="02040503050406030204" pitchFamily="18" charset="0"/>
                        <a:ea typeface="Cambria Math" panose="02040503050406030204" pitchFamily="18" charset="0"/>
                      </a:rPr>
                      <m:t>Λ</m:t>
                    </m:r>
                    <m:r>
                      <a:rPr lang="el-GR" sz="2000" i="1" kern="0" smtClean="0">
                        <a:latin typeface="Cambria Math" panose="02040503050406030204" pitchFamily="18" charset="0"/>
                        <a:ea typeface="Cambria Math" panose="02040503050406030204" pitchFamily="18" charset="0"/>
                      </a:rPr>
                      <m:t>⊆</m:t>
                    </m:r>
                    <m:sSup>
                      <m:sSupPr>
                        <m:ctrlPr>
                          <a:rPr lang="el-GR" sz="2000" i="1" kern="0" smtClean="0">
                            <a:latin typeface="Cambria Math" panose="02040503050406030204" pitchFamily="18" charset="0"/>
                            <a:ea typeface="Cambria Math" panose="02040503050406030204" pitchFamily="18" charset="0"/>
                          </a:rPr>
                        </m:ctrlPr>
                      </m:sSupPr>
                      <m:e>
                        <m:r>
                          <a:rPr lang="el-GR" sz="200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Suppose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0" kern="0" smtClean="0">
                        <a:latin typeface="Cambria Math" panose="02040503050406030204" pitchFamily="18" charset="0"/>
                      </a:rPr>
                      <m:t>  </m:t>
                    </m:r>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𝐴</m:t>
                        </m:r>
                      </m:e>
                    </m:d>
                    <m:r>
                      <a:rPr lang="en-US" sz="2000" b="0" i="0" kern="0" smtClean="0">
                        <a:latin typeface="Cambria Math" panose="02040503050406030204" pitchFamily="18" charset="0"/>
                      </a:rPr>
                      <m:t>={</m:t>
                    </m:r>
                    <m:r>
                      <m:rPr>
                        <m:sty m:val="p"/>
                      </m:rPr>
                      <a:rPr lang="en-US" sz="2000" b="0" i="0" kern="0" smtClean="0">
                        <a:latin typeface="Cambria Math" panose="02040503050406030204" pitchFamily="18" charset="0"/>
                      </a:rPr>
                      <m:t>y</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 </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e>
                    </m:d>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Note </a:t>
                </a:r>
                <a14:m>
                  <m:oMath xmlns:m="http://schemas.openxmlformats.org/officeDocument/2006/math">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e>
                      <m:sup>
                        <m:r>
                          <a:rPr lang="en-US" sz="2000" i="1" kern="0" smtClea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r>
                      <a:rPr lang="en-US" sz="2000" kern="0">
                        <a:latin typeface="Cambria Math" panose="02040503050406030204" pitchFamily="18" charset="0"/>
                      </a:rPr>
                      <m:t>={</m:t>
                    </m:r>
                    <m:r>
                      <m:rPr>
                        <m:sty m:val="p"/>
                      </m:rPr>
                      <a:rPr lang="en-US" sz="2000" kern="0">
                        <a:latin typeface="Cambria Math" panose="02040503050406030204" pitchFamily="18" charset="0"/>
                      </a:rPr>
                      <m:t>y</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ℤ</m:t>
                        </m:r>
                      </m:e>
                      <m:sup>
                        <m:r>
                          <a:rPr lang="en-US" sz="2000" i="1" kern="0">
                            <a:latin typeface="Cambria Math" panose="02040503050406030204" pitchFamily="18" charset="0"/>
                            <a:ea typeface="Cambria Math" panose="02040503050406030204" pitchFamily="18" charset="0"/>
                          </a:rPr>
                          <m:t>𝑛</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𝐴</m:t>
                    </m:r>
                    <m:r>
                      <a:rPr lang="en-US" sz="2000" i="1" kern="0">
                        <a:latin typeface="Cambria Math" panose="02040503050406030204" pitchFamily="18" charset="0"/>
                        <a:ea typeface="Cambria Math" panose="02040503050406030204" pitchFamily="18" charset="0"/>
                      </a:rPr>
                      <m:t>𝑦</m:t>
                    </m:r>
                    <m:r>
                      <a:rPr lang="en-US" sz="2000" b="0" i="0" kern="0" smtClean="0">
                        <a:latin typeface="Cambria Math" panose="02040503050406030204" pitchFamily="18" charset="0"/>
                        <a:ea typeface="Cambria Math" panose="02040503050406030204" pitchFamily="18" charset="0"/>
                      </a:rPr>
                      <m:t>=0 (</m:t>
                    </m:r>
                    <m:r>
                      <m:rPr>
                        <m:sty m:val="p"/>
                      </m:rPr>
                      <a:rPr lang="en-US" sz="2000" b="0" i="0" kern="0" smtClean="0">
                        <a:latin typeface="Cambria Math" panose="02040503050406030204" pitchFamily="18" charset="0"/>
                        <a:ea typeface="Cambria Math" panose="02040503050406030204" pitchFamily="18" charset="0"/>
                      </a:rPr>
                      <m:t>mod</m:t>
                    </m:r>
                    <m:r>
                      <a:rPr lang="en-US" sz="2000" b="0" i="0" kern="0" smtClean="0">
                        <a:latin typeface="Cambria Math" panose="02040503050406030204" pitchFamily="18" charset="0"/>
                        <a:ea typeface="Cambria Math" panose="02040503050406030204" pitchFamily="18" charset="0"/>
                      </a:rPr>
                      <m:t> </m:t>
                    </m:r>
                    <m:r>
                      <m:rPr>
                        <m:sty m:val="p"/>
                      </m:rPr>
                      <a:rPr lang="en-US" sz="2000" b="0" i="0" kern="0" smtClean="0">
                        <a:latin typeface="Cambria Math" panose="02040503050406030204" pitchFamily="18" charset="0"/>
                        <a:ea typeface="Cambria Math" panose="02040503050406030204" pitchFamily="18" charset="0"/>
                      </a:rPr>
                      <m:t>q</m:t>
                    </m:r>
                    <m:r>
                      <a:rPr lang="en-US" sz="2000" b="0" i="0"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1</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sub>
                        </m:sSub>
                        <m:r>
                          <a:rPr lang="en-US" sz="2000" b="0" i="1" kern="0" smtClean="0">
                            <a:latin typeface="Cambria Math" panose="02040503050406030204" pitchFamily="18" charset="0"/>
                            <a:ea typeface="Cambria Math" panose="02040503050406030204" pitchFamily="18" charset="0"/>
                          </a:rPr>
                          <m:t> |</m:t>
                        </m:r>
                        <m:d>
                          <m:dPr>
                            <m:begChr m:val="|"/>
                            <m:endChr m:val="|"/>
                            <m:ctrlPr>
                              <a:rPr lang="en-US" sz="2000" b="0" i="1" kern="0" smtClean="0">
                                <a:latin typeface="Cambria Math" panose="02040503050406030204" pitchFamily="18" charset="0"/>
                                <a:ea typeface="Cambria Math" panose="02040503050406030204" pitchFamily="18" charset="0"/>
                              </a:rPr>
                            </m:ctrlPr>
                          </m:dPr>
                          <m:e>
                            <m:r>
                              <m:rPr>
                                <m:sty m:val="p"/>
                              </m:rPr>
                              <a:rPr lang="en-US" sz="2000" b="0" i="0" kern="0" smtClean="0">
                                <a:latin typeface="Cambria Math" panose="02040503050406030204" pitchFamily="18" charset="0"/>
                                <a:ea typeface="Cambria Math" panose="02040503050406030204" pitchFamily="18" charset="0"/>
                              </a:rPr>
                              <m:t>v</m:t>
                            </m:r>
                          </m:e>
                        </m:d>
                      </m:e>
                    </m:d>
                  </m:oMath>
                </a14:m>
                <a:r>
                  <a:rPr lang="en-US" sz="2000" kern="0" dirty="0">
                    <a:latin typeface="Calibri" panose="020F0502020204030204" pitchFamily="34" charset="0"/>
                    <a:cs typeface="Calibri" panose="020F0502020204030204" pitchFamily="34" charset="0"/>
                  </a:rPr>
                  <a:t>| </a:t>
                </a: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𝑛</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 </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𝑆</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𝑚𝑎𝑥</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sub>
                    </m:sSub>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a set of linearly independent vectors, </a:t>
                </a:r>
                <a14:m>
                  <m:oMath xmlns:m="http://schemas.openxmlformats.org/officeDocument/2006/math">
                    <m:d>
                      <m:dPr>
                        <m:begChr m:val="|"/>
                        <m:endChr m:val="|"/>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𝑛</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CVP in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when </a:t>
                </a:r>
                <a14:m>
                  <m:oMath xmlns:m="http://schemas.openxmlformats.org/officeDocument/2006/math">
                    <m:r>
                      <a:rPr lang="en-US" sz="2000" b="0" i="1" kern="0" smtClean="0">
                        <a:latin typeface="Cambria Math" panose="02040503050406030204" pitchFamily="18" charset="0"/>
                      </a:rPr>
                      <m:t>𝐴</m:t>
                    </m:r>
                  </m:oMath>
                </a14:m>
                <a:r>
                  <a:rPr lang="en-US" sz="2000" kern="0" dirty="0">
                    <a:latin typeface="Calibri" panose="020F0502020204030204" pitchFamily="34" charset="0"/>
                    <a:cs typeface="Calibri" panose="020F0502020204030204" pitchFamily="34" charset="0"/>
                  </a:rPr>
                  <a:t> is chosen uniformly at random is as hard as worse case CVP.</a:t>
                </a:r>
              </a:p>
              <a:p>
                <a:pPr>
                  <a:lnSpc>
                    <a:spcPct val="90000"/>
                  </a:lnSpc>
                </a:pPr>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905000"/>
                <a:ext cx="8305800" cy="4343400"/>
              </a:xfrm>
              <a:prstGeom prst="rect">
                <a:avLst/>
              </a:prstGeom>
              <a:blipFill>
                <a:blip r:embed="rId2"/>
                <a:stretch>
                  <a:fillRect l="-917" t="-1749" r="-13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3488955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58</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Some simple results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63964" y="1828800"/>
                <a:ext cx="7886700" cy="449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Remember </a:t>
                </a:r>
                <a14:m>
                  <m:oMath xmlns:m="http://schemas.openxmlformats.org/officeDocument/2006/math">
                    <m:r>
                      <a:rPr lang="en-US" sz="2000" b="0" i="1" kern="0" smtClean="0">
                        <a:latin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is centrally symmetric if </a:t>
                </a:r>
                <a14:m>
                  <m:oMath xmlns:m="http://schemas.openxmlformats.org/officeDocument/2006/math">
                    <m:r>
                      <a:rPr lang="en-US" sz="1800" b="0" i="1" kern="0" smtClean="0">
                        <a:latin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implies </a:t>
                </a:r>
                <a14:m>
                  <m:oMath xmlns:m="http://schemas.openxmlformats.org/officeDocument/2006/math">
                    <m:r>
                      <a:rPr lang="en-US" sz="1800" b="0" i="0" kern="0" smtClean="0">
                        <a:latin typeface="Cambria Math" panose="02040503050406030204" pitchFamily="18" charset="0"/>
                      </a:rPr>
                      <m:t>−</m:t>
                    </m:r>
                    <m:r>
                      <a:rPr lang="en-US" sz="1800" i="1" kern="0">
                        <a:latin typeface="Cambria Math" panose="02040503050406030204" pitchFamily="18" charset="0"/>
                      </a:rPr>
                      <m:t>𝑠</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and </a:t>
                </a:r>
                <a14:m>
                  <m:oMath xmlns:m="http://schemas.openxmlformats.org/officeDocument/2006/math">
                    <m:r>
                      <a:rPr lang="en-US" sz="1800" i="1" ker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if </a:t>
                </a:r>
                <a14:m>
                  <m:oMath xmlns:m="http://schemas.openxmlformats.org/officeDocument/2006/math">
                    <m:r>
                      <a:rPr lang="en-US" sz="1800" i="1" kern="0">
                        <a:latin typeface="Cambria Math" panose="02040503050406030204" pitchFamily="18" charset="0"/>
                      </a:rPr>
                      <m:t>𝑠</m:t>
                    </m:r>
                    <m:r>
                      <a:rPr lang="en-US" sz="1800" b="0" i="1" kern="0" smtClean="0">
                        <a:latin typeface="Cambria Math" panose="02040503050406030204" pitchFamily="18" charset="0"/>
                      </a:rPr>
                      <m:t>,</m:t>
                    </m:r>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implies </a:t>
                </a:r>
                <a14:m>
                  <m:oMath xmlns:m="http://schemas.openxmlformats.org/officeDocument/2006/math">
                    <m:r>
                      <a:rPr lang="en-US" sz="1800" b="0" i="1" kern="0" smtClean="0">
                        <a:latin typeface="Cambria Math" panose="02040503050406030204" pitchFamily="18" charset="0"/>
                      </a:rPr>
                      <m:t>𝑢𝑠</m:t>
                    </m:r>
                    <m:r>
                      <a:rPr lang="en-US" sz="1800" b="0" i="1" kern="0" smtClean="0">
                        <a:latin typeface="Cambria Math" panose="02040503050406030204" pitchFamily="18" charset="0"/>
                      </a:rPr>
                      <m:t>+</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r>
                          <a:rPr lang="en-US" sz="1800" b="0" i="1" kern="0" smtClean="0">
                            <a:latin typeface="Cambria Math" panose="02040503050406030204" pitchFamily="18" charset="0"/>
                          </a:rPr>
                          <m:t>𝑢</m:t>
                        </m:r>
                      </m:e>
                    </m:d>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𝑢</m:t>
                    </m:r>
                    <m:r>
                      <a:rPr lang="en-US" sz="1800" b="0" i="1" kern="0" smtClean="0">
                        <a:latin typeface="Cambria Math" panose="02040503050406030204" pitchFamily="18" charset="0"/>
                        <a:ea typeface="Cambria Math" panose="02040503050406030204" pitchFamily="18" charset="0"/>
                      </a:rPr>
                      <m:t>∈[0,1]</m:t>
                    </m:r>
                  </m:oMath>
                </a14:m>
                <a:r>
                  <a:rPr lang="en-US" sz="1800" kern="0" dirty="0">
                    <a:latin typeface="Calibri" panose="020F0502020204030204" pitchFamily="34" charset="0"/>
                    <a:cs typeface="Calibri" panose="020F0502020204030204" pitchFamily="34" charset="0"/>
                  </a:rPr>
                  <a:t>.  We used this in proving Minkowski’s Theorem.</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Theorem: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d>
                      <m:dPr>
                        <m:ctrlPr>
                          <a:rPr lang="en-US" sz="1800" b="0" i="1" kern="0" smtClean="0">
                            <a:latin typeface="Cambria Math" panose="02040503050406030204" pitchFamily="18" charset="0"/>
                          </a:rPr>
                        </m:ctrlPr>
                      </m:dPr>
                      <m:e>
                        <m:r>
                          <m:rPr>
                            <m:sty m:val="p"/>
                          </m:rPr>
                          <a:rPr lang="el-GR" sz="1800" b="0" i="1" kern="0" smtClean="0">
                            <a:latin typeface="Cambria Math" panose="02040503050406030204" pitchFamily="18" charset="0"/>
                            <a:ea typeface="Cambria Math" panose="02040503050406030204" pitchFamily="18" charset="0"/>
                          </a:rPr>
                          <m:t>Λ</m:t>
                        </m:r>
                      </m:e>
                    </m:d>
                    <m:r>
                      <a:rPr lang="en-US" sz="1800" b="0" i="1" kern="0" smtClean="0">
                        <a:latin typeface="Cambria Math" panose="02040503050406030204" pitchFamily="18" charset="0"/>
                        <a:ea typeface="Cambria Math" panose="02040503050406030204" pitchFamily="18" charset="0"/>
                      </a:rPr>
                      <m:t>≤</m:t>
                    </m:r>
                    <m:rad>
                      <m:radPr>
                        <m:degHide m:val="on"/>
                        <m:ctrlPr>
                          <a:rPr lang="en-US" sz="1800" b="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𝑛</m:t>
                        </m:r>
                      </m:e>
                    </m:rad>
                    <m:r>
                      <a:rPr lang="en-US" sz="1800" b="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be a ball centered at </a:t>
                </a:r>
                <a14:m>
                  <m:oMath xmlns:m="http://schemas.openxmlformats.org/officeDocument/2006/math">
                    <m:r>
                      <a:rPr lang="en-US" sz="1800" b="0" i="1" kern="0" smtClean="0">
                        <a:latin typeface="Cambria Math" panose="02040503050406030204" pitchFamily="18" charset="0"/>
                      </a:rPr>
                      <m:t>0</m:t>
                    </m:r>
                  </m:oMath>
                </a14:m>
                <a:r>
                  <a:rPr lang="en-US" sz="1800" kern="0" dirty="0">
                    <a:latin typeface="Calibri" panose="020F0502020204030204" pitchFamily="34" charset="0"/>
                    <a:cs typeface="Calibri" panose="020F0502020204030204" pitchFamily="34" charset="0"/>
                  </a:rPr>
                  <a:t> having radius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rad>
                      <m:radPr>
                        <m:degHide m:val="on"/>
                        <m:ctrlPr>
                          <a:rPr lang="en-US" sz="1800" i="1" kern="0">
                            <a:latin typeface="Cambria Math" panose="02040503050406030204" pitchFamily="18" charset="0"/>
                            <a:ea typeface="Cambria Math" panose="02040503050406030204" pitchFamily="18" charset="0"/>
                          </a:rPr>
                        </m:ctrlPr>
                      </m:radPr>
                      <m:deg/>
                      <m:e>
                        <m:r>
                          <a:rPr lang="en-US" sz="1800" i="1" kern="0">
                            <a:latin typeface="Cambria Math" panose="02040503050406030204" pitchFamily="18" charset="0"/>
                            <a:ea typeface="Cambria Math" panose="02040503050406030204" pitchFamily="18" charset="0"/>
                          </a:rPr>
                          <m:t>𝑛</m:t>
                        </m:r>
                      </m:e>
                    </m:rad>
                    <m:r>
                      <a:rPr lang="en-US" sz="1800" i="1" kern="0">
                        <a:latin typeface="Cambria Math" panose="02040503050406030204" pitchFamily="18" charset="0"/>
                        <a:ea typeface="Cambria Math" panose="02040503050406030204" pitchFamily="18" charset="0"/>
                      </a:rPr>
                      <m:t> </m:t>
                    </m:r>
                    <m:sSup>
                      <m:sSupPr>
                        <m:ctrlPr>
                          <a:rPr lang="en-US" sz="1800" i="1" ker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Let </a:t>
                </a:r>
                <a14:m>
                  <m:oMath xmlns:m="http://schemas.openxmlformats.org/officeDocument/2006/math">
                    <m:d>
                      <m:dPr>
                        <m:ctrlPr>
                          <a:rPr lang="en-US" sz="1800" i="1" kern="0">
                            <a:latin typeface="Cambria Math" panose="02040503050406030204" pitchFamily="18" charset="0"/>
                          </a:rPr>
                        </m:ctrlPr>
                      </m:d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be the coordinates of a vector </a:t>
                </a:r>
                <a14:m>
                  <m:oMath xmlns:m="http://schemas.openxmlformats.org/officeDocument/2006/math">
                    <m:r>
                      <a:rPr lang="en-US" sz="1800" b="0" i="1" kern="0" smtClean="0">
                        <a:latin typeface="Cambria Math" panose="02040503050406030204" pitchFamily="18" charset="0"/>
                      </a:rPr>
                      <m:t>𝑣</m:t>
                    </m:r>
                  </m:oMath>
                </a14:m>
                <a:r>
                  <a:rPr lang="en-US" sz="1800" kern="0" dirty="0">
                    <a:latin typeface="Calibri" panose="020F0502020204030204" pitchFamily="34" charset="0"/>
                    <a:cs typeface="Calibri" panose="020F0502020204030204" pitchFamily="34" charset="0"/>
                  </a:rPr>
                  <a:t>, with respect to the basis generating the lattice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m:t>
                    </m:r>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i="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b="0" i="1" kern="0" smtClea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and</a:t>
                </a:r>
                <a:r>
                  <a:rPr lang="en-US" sz="2400" kern="0" dirty="0">
                    <a:latin typeface="Calibri" panose="020F0502020204030204" pitchFamily="34" charset="0"/>
                    <a:cs typeface="Calibri" panose="020F0502020204030204" pitchFamily="34" charset="0"/>
                  </a:rPr>
                  <a:t> </a:t>
                </a:r>
                <a14:m>
                  <m:oMath xmlns:m="http://schemas.openxmlformats.org/officeDocument/2006/math">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i="1" ker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as well as the line joining them are in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𝑛</m:t>
                        </m:r>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the result follows from Minkowski’s theorem.</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63964" y="1828800"/>
                <a:ext cx="7886700" cy="4495800"/>
              </a:xfrm>
              <a:prstGeom prst="rect">
                <a:avLst/>
              </a:prstGeom>
              <a:blipFill>
                <a:blip r:embed="rId2"/>
                <a:stretch>
                  <a:fillRect l="-804" t="-1690" r="-112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1869779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5"/>
          <p:cNvSpPr>
            <a:spLocks noGrp="1"/>
          </p:cNvSpPr>
          <p:nvPr>
            <p:ph type="sldNum" sz="quarter" idx="12"/>
          </p:nvPr>
        </p:nvSpPr>
        <p:spPr>
          <a:noFill/>
        </p:spPr>
        <p:txBody>
          <a:bodyPr/>
          <a:lstStyle/>
          <a:p>
            <a:fld id="{6E7AB0E6-6E26-40B6-875A-283A3DDFFD56}" type="slidenum">
              <a:rPr lang="en-US" smtClean="0"/>
              <a:pPr/>
              <a:t>59</a:t>
            </a:fld>
            <a:endParaRPr lang="en-US"/>
          </a:p>
        </p:txBody>
      </p:sp>
      <p:sp>
        <p:nvSpPr>
          <p:cNvPr id="82948" name="Rectangle 2"/>
          <p:cNvSpPr>
            <a:spLocks noGrp="1" noChangeArrowheads="1"/>
          </p:cNvSpPr>
          <p:nvPr>
            <p:ph type="title"/>
          </p:nvPr>
        </p:nvSpPr>
        <p:spPr>
          <a:xfrm>
            <a:off x="685800" y="0"/>
            <a:ext cx="7772400" cy="762000"/>
          </a:xfrm>
        </p:spPr>
        <p:txBody>
          <a:bodyPr/>
          <a:lstStyle/>
          <a:p>
            <a:r>
              <a:rPr lang="en-US" sz="3600" dirty="0"/>
              <a:t>Reduced Basis</a:t>
            </a:r>
          </a:p>
        </p:txBody>
      </p:sp>
      <p:sp>
        <p:nvSpPr>
          <p:cNvPr id="82949" name="Rectangle 3"/>
          <p:cNvSpPr>
            <a:spLocks noGrp="1" noChangeArrowheads="1"/>
          </p:cNvSpPr>
          <p:nvPr>
            <p:ph type="body" idx="1"/>
          </p:nvPr>
        </p:nvSpPr>
        <p:spPr>
          <a:xfrm>
            <a:off x="495300" y="1291901"/>
            <a:ext cx="8153400" cy="1466910"/>
          </a:xfrm>
        </p:spPr>
        <p:txBody>
          <a:bodyPr/>
          <a:lstStyle/>
          <a:p>
            <a:pPr>
              <a:lnSpc>
                <a:spcPct val="90000"/>
              </a:lnSpc>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reduced if  </a:t>
            </a:r>
          </a:p>
          <a:p>
            <a:pPr lvl="1">
              <a:lnSpc>
                <a:spcPct val="90000"/>
              </a:lnSpc>
            </a:pP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a:t>
            </a:r>
          </a:p>
          <a:p>
            <a:pPr lvl="1">
              <a:lnSpc>
                <a:spcPct val="90000"/>
              </a:lnSpc>
            </a:pPr>
            <a:r>
              <a:rPr lang="en-US" sz="2000" dirty="0">
                <a:latin typeface="Calibri" panose="020F0502020204030204" pitchFamily="34" charset="0"/>
                <a:cs typeface="Calibri" panose="020F0502020204030204" pitchFamily="34" charset="0"/>
              </a:rPr>
              <a:t>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solidFill>
                  <a:srgbClr val="000000"/>
                </a:solidFill>
                <a:latin typeface="Calibri" panose="020F0502020204030204" pitchFamily="34" charset="0"/>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cxnSp>
        <p:nvCxnSpPr>
          <p:cNvPr id="8" name="Straight Connector 7"/>
          <p:cNvCxnSpPr/>
          <p:nvPr/>
        </p:nvCxnSpPr>
        <p:spPr bwMode="auto">
          <a:xfrm rot="5400000">
            <a:off x="133270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3" name="Straight Connector 12"/>
          <p:cNvCxnSpPr/>
          <p:nvPr/>
        </p:nvCxnSpPr>
        <p:spPr bwMode="auto">
          <a:xfrm>
            <a:off x="144780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7" name="Straight Arrow Connector 16"/>
          <p:cNvCxnSpPr/>
          <p:nvPr/>
        </p:nvCxnSpPr>
        <p:spPr bwMode="auto">
          <a:xfrm rot="5400000" flipH="1" flipV="1">
            <a:off x="2476500" y="3619500"/>
            <a:ext cx="609600" cy="381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259080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4" name="Straight Connector 23"/>
          <p:cNvCxnSpPr/>
          <p:nvPr/>
        </p:nvCxnSpPr>
        <p:spPr bwMode="auto">
          <a:xfrm rot="5400000">
            <a:off x="190579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25" name="Straight Connector 24"/>
          <p:cNvCxnSpPr/>
          <p:nvPr/>
        </p:nvCxnSpPr>
        <p:spPr bwMode="auto">
          <a:xfrm rot="5400000">
            <a:off x="76120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26" name="TextBox 25"/>
          <p:cNvSpPr txBox="1"/>
          <p:nvPr/>
        </p:nvSpPr>
        <p:spPr>
          <a:xfrm>
            <a:off x="310659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27" name="TextBox 26"/>
          <p:cNvSpPr txBox="1"/>
          <p:nvPr/>
        </p:nvSpPr>
        <p:spPr>
          <a:xfrm>
            <a:off x="241191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28" name="TextBox 27"/>
          <p:cNvSpPr txBox="1"/>
          <p:nvPr/>
        </p:nvSpPr>
        <p:spPr>
          <a:xfrm>
            <a:off x="1981200" y="5879068"/>
            <a:ext cx="1107996" cy="369332"/>
          </a:xfrm>
          <a:prstGeom prst="rect">
            <a:avLst/>
          </a:prstGeom>
          <a:noFill/>
        </p:spPr>
        <p:txBody>
          <a:bodyPr wrap="none" rtlCol="0">
            <a:spAutoFit/>
          </a:bodyPr>
          <a:lstStyle/>
          <a:p>
            <a:r>
              <a:rPr lang="en-US" sz="1800" dirty="0">
                <a:latin typeface="Arial" pitchFamily="34" charset="0"/>
                <a:cs typeface="Arial" pitchFamily="34" charset="0"/>
              </a:rPr>
              <a:t>Reduced</a:t>
            </a:r>
          </a:p>
        </p:txBody>
      </p:sp>
      <p:cxnSp>
        <p:nvCxnSpPr>
          <p:cNvPr id="29" name="Straight Connector 28"/>
          <p:cNvCxnSpPr/>
          <p:nvPr/>
        </p:nvCxnSpPr>
        <p:spPr bwMode="auto">
          <a:xfrm rot="5400000">
            <a:off x="465502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0" name="Straight Connector 29"/>
          <p:cNvCxnSpPr/>
          <p:nvPr/>
        </p:nvCxnSpPr>
        <p:spPr bwMode="auto">
          <a:xfrm>
            <a:off x="477012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1" name="Straight Arrow Connector 30"/>
          <p:cNvCxnSpPr/>
          <p:nvPr/>
        </p:nvCxnSpPr>
        <p:spPr bwMode="auto">
          <a:xfrm rot="5400000" flipH="1" flipV="1">
            <a:off x="5737860" y="3223260"/>
            <a:ext cx="1066800" cy="71628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a:off x="591312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3" name="Straight Connector 32"/>
          <p:cNvCxnSpPr/>
          <p:nvPr/>
        </p:nvCxnSpPr>
        <p:spPr bwMode="auto">
          <a:xfrm rot="5400000">
            <a:off x="522811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34" name="Straight Connector 33"/>
          <p:cNvCxnSpPr/>
          <p:nvPr/>
        </p:nvCxnSpPr>
        <p:spPr bwMode="auto">
          <a:xfrm rot="5400000">
            <a:off x="408352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35" name="TextBox 34"/>
          <p:cNvSpPr txBox="1"/>
          <p:nvPr/>
        </p:nvSpPr>
        <p:spPr>
          <a:xfrm>
            <a:off x="642891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36" name="TextBox 35"/>
          <p:cNvSpPr txBox="1"/>
          <p:nvPr/>
        </p:nvSpPr>
        <p:spPr>
          <a:xfrm>
            <a:off x="573423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37" name="TextBox 36"/>
          <p:cNvSpPr txBox="1"/>
          <p:nvPr/>
        </p:nvSpPr>
        <p:spPr>
          <a:xfrm>
            <a:off x="5628461" y="5879068"/>
            <a:ext cx="543739" cy="369332"/>
          </a:xfrm>
          <a:prstGeom prst="rect">
            <a:avLst/>
          </a:prstGeom>
          <a:noFill/>
        </p:spPr>
        <p:txBody>
          <a:bodyPr wrap="none" rtlCol="0">
            <a:spAutoFit/>
          </a:bodyPr>
          <a:lstStyle/>
          <a:p>
            <a:r>
              <a:rPr lang="en-US" sz="1800" dirty="0">
                <a:latin typeface="Arial" pitchFamily="34" charset="0"/>
                <a:cs typeface="Arial" pitchFamily="34" charset="0"/>
              </a:rPr>
              <a:t>Not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2A198B-8462-6548-95AC-B9D847066CE0}"/>
                  </a:ext>
                </a:extLst>
              </p:cNvPr>
              <p:cNvSpPr txBox="1"/>
              <p:nvPr/>
            </p:nvSpPr>
            <p:spPr>
              <a:xfrm>
                <a:off x="2646233" y="5403050"/>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2" name="TextBox 1">
                <a:extLst>
                  <a:ext uri="{FF2B5EF4-FFF2-40B4-BE49-F238E27FC236}">
                    <a16:creationId xmlns:a16="http://schemas.microsoft.com/office/drawing/2014/main" id="{7E2A198B-8462-6548-95AC-B9D847066CE0}"/>
                  </a:ext>
                </a:extLst>
              </p:cNvPr>
              <p:cNvSpPr txBox="1">
                <a:spLocks noRot="1" noChangeAspect="1" noMove="1" noResize="1" noEditPoints="1" noAdjustHandles="1" noChangeArrowheads="1" noChangeShapeType="1" noTextEdit="1"/>
              </p:cNvSpPr>
              <p:nvPr/>
            </p:nvSpPr>
            <p:spPr>
              <a:xfrm>
                <a:off x="2646233" y="5403050"/>
                <a:ext cx="1326643" cy="626005"/>
              </a:xfrm>
              <a:prstGeom prst="rect">
                <a:avLst/>
              </a:prstGeom>
              <a:blipFill>
                <a:blip r:embed="rId3"/>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BEEA57A-558E-C842-BC56-FF4834A9F40B}"/>
                  </a:ext>
                </a:extLst>
              </p:cNvPr>
              <p:cNvSpPr txBox="1"/>
              <p:nvPr/>
            </p:nvSpPr>
            <p:spPr>
              <a:xfrm>
                <a:off x="1066800" y="5469995"/>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38" name="TextBox 37">
                <a:extLst>
                  <a:ext uri="{FF2B5EF4-FFF2-40B4-BE49-F238E27FC236}">
                    <a16:creationId xmlns:a16="http://schemas.microsoft.com/office/drawing/2014/main" id="{2BEEA57A-558E-C842-BC56-FF4834A9F40B}"/>
                  </a:ext>
                </a:extLst>
              </p:cNvPr>
              <p:cNvSpPr txBox="1">
                <a:spLocks noRot="1" noChangeAspect="1" noMove="1" noResize="1" noEditPoints="1" noAdjustHandles="1" noChangeArrowheads="1" noChangeShapeType="1" noTextEdit="1"/>
              </p:cNvSpPr>
              <p:nvPr/>
            </p:nvSpPr>
            <p:spPr>
              <a:xfrm>
                <a:off x="1066800" y="5469995"/>
                <a:ext cx="1326643" cy="626005"/>
              </a:xfrm>
              <a:prstGeom prst="rect">
                <a:avLst/>
              </a:prstGeom>
              <a:blipFill>
                <a:blip r:embed="rId4"/>
                <a:stretch>
                  <a:fillRect b="-4000"/>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5"/>
          <p:cNvSpPr>
            <a:spLocks noGrp="1"/>
          </p:cNvSpPr>
          <p:nvPr>
            <p:ph type="sldNum" sz="quarter" idx="12"/>
          </p:nvPr>
        </p:nvSpPr>
        <p:spPr>
          <a:noFill/>
        </p:spPr>
        <p:txBody>
          <a:bodyPr/>
          <a:lstStyle/>
          <a:p>
            <a:fld id="{6EBFBCB5-2DDE-4534-8F79-4923D971692F}" type="slidenum">
              <a:rPr lang="en-US" smtClean="0"/>
              <a:pPr/>
              <a:t>6</a:t>
            </a:fld>
            <a:endParaRPr lang="en-US"/>
          </a:p>
        </p:txBody>
      </p:sp>
      <p:sp>
        <p:nvSpPr>
          <p:cNvPr id="96260" name="Rectangle 2"/>
          <p:cNvSpPr>
            <a:spLocks noGrp="1" noChangeArrowheads="1"/>
          </p:cNvSpPr>
          <p:nvPr>
            <p:ph type="title"/>
          </p:nvPr>
        </p:nvSpPr>
        <p:spPr>
          <a:xfrm>
            <a:off x="685800" y="76200"/>
            <a:ext cx="7772400" cy="685800"/>
          </a:xfrm>
        </p:spPr>
        <p:txBody>
          <a:bodyPr/>
          <a:lstStyle/>
          <a:p>
            <a:r>
              <a:rPr lang="en-US" sz="3600" dirty="0"/>
              <a:t>Elliptic Curve Preliminaries -1</a:t>
            </a:r>
          </a:p>
        </p:txBody>
      </p:sp>
      <p:sp>
        <p:nvSpPr>
          <p:cNvPr id="96261" name="Rectangle 3"/>
          <p:cNvSpPr>
            <a:spLocks noGrp="1" noChangeArrowheads="1"/>
          </p:cNvSpPr>
          <p:nvPr>
            <p:ph type="body" idx="1"/>
          </p:nvPr>
        </p:nvSpPr>
        <p:spPr>
          <a:xfrm>
            <a:off x="533400" y="1905000"/>
            <a:ext cx="8077200" cy="46482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K be a field.  char(K) is the characteristic of K which is either 0 or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for some prime p, n&gt;0.</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+axy+by+cx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+dx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+ex+f is a general cubic.</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is non-singular if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or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0.</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char(K)2,3, F(</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)=0 is equivalent to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which is denoted by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 b) and is called the </a:t>
            </a:r>
            <a:r>
              <a:rPr lang="en-US" sz="2000" dirty="0" err="1">
                <a:latin typeface="Calibri" panose="020F0502020204030204" pitchFamily="34" charset="0"/>
                <a:cs typeface="Calibri" panose="020F0502020204030204" pitchFamily="34" charset="0"/>
                <a:sym typeface="Symbol" pitchFamily="18" charset="2"/>
              </a:rPr>
              <a:t>Weierstrass</a:t>
            </a:r>
            <a:r>
              <a:rPr lang="en-US" sz="2000" dirty="0">
                <a:latin typeface="Calibri" panose="020F0502020204030204" pitchFamily="34" charset="0"/>
                <a:cs typeface="Calibri" panose="020F0502020204030204" pitchFamily="34" charset="0"/>
                <a:sym typeface="Symbol" pitchFamily="18" charset="2"/>
              </a:rPr>
              <a:t> equation.</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Note that the intersection of a line (y=</a:t>
            </a:r>
            <a:r>
              <a:rPr lang="en-US" sz="2000" dirty="0" err="1">
                <a:latin typeface="Calibri" panose="020F0502020204030204" pitchFamily="34" charset="0"/>
                <a:cs typeface="Calibri" panose="020F0502020204030204" pitchFamily="34" charset="0"/>
                <a:sym typeface="Symbol" pitchFamily="18" charset="2"/>
              </a:rPr>
              <a:t>mx+d</a:t>
            </a:r>
            <a:r>
              <a:rPr lang="en-US" sz="2000" dirty="0">
                <a:latin typeface="Calibri" panose="020F0502020204030204" pitchFamily="34" charset="0"/>
                <a:cs typeface="Calibri" panose="020F0502020204030204" pitchFamily="34" charset="0"/>
                <a:sym typeface="Symbol" pitchFamily="18" charset="2"/>
              </a:rPr>
              <a:t>) and a cubic,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1, 2  or 3 points.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Idea is: given 2 points, P,Q on a cubic, the line between P and Q generally identifies a third point on the cubic, R.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 Two identical points on a cubic generally identify another point which is the intersection of the tangent line to the cubic at the given point with the cubic.</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The last observation is the motivation for defining a binary operation (addition) on points of a cubic.</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60</a:t>
            </a:fld>
            <a:endParaRPr lang="en-US"/>
          </a:p>
        </p:txBody>
      </p:sp>
      <p:sp>
        <p:nvSpPr>
          <p:cNvPr id="155652" name="Rectangle 2"/>
          <p:cNvSpPr>
            <a:spLocks noGrp="1" noChangeArrowheads="1"/>
          </p:cNvSpPr>
          <p:nvPr>
            <p:ph type="title"/>
          </p:nvPr>
        </p:nvSpPr>
        <p:spPr>
          <a:xfrm>
            <a:off x="0" y="304800"/>
            <a:ext cx="8991600" cy="990600"/>
          </a:xfrm>
        </p:spPr>
        <p:txBody>
          <a:bodyPr/>
          <a:lstStyle/>
          <a:p>
            <a:r>
              <a:rPr lang="en-US" sz="4000" dirty="0"/>
              <a:t>Good basis and Gram-Schmidt Orthogonalization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981200"/>
                <a:ext cx="86106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Good basis for lattices are orthonormal when that is possible.  If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orthonormal, then, for example,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 </a:t>
                </a:r>
                <a14:m>
                  <m:oMath xmlns:m="http://schemas.openxmlformats.org/officeDocument/2006/math">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b="0" i="1" kern="0" smtClean="0">
                            <a:latin typeface="Cambria Math" panose="02040503050406030204" pitchFamily="18" charset="0"/>
                          </a:rPr>
                        </m:ctrlPr>
                      </m:dPr>
                      <m:e>
                        <m:d>
                          <m:dPr>
                            <m:begChr m:val="|"/>
                            <m:endChr m:val="|"/>
                            <m:ctrlPr>
                              <a:rPr lang="en-US" sz="2000" b="0" i="1" kern="0" smtClea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m:t>
                    </m:r>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The orthogonality defect of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f>
                      <m:fPr>
                        <m:ctrlPr>
                          <a:rPr lang="en-US" sz="2000" i="1" kern="0" smtClea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i="1" kern="0">
                                <a:latin typeface="Cambria Math" panose="02040503050406030204" pitchFamily="18" charset="0"/>
                              </a:rPr>
                            </m:ctrlPr>
                          </m:dPr>
                          <m:e>
                            <m:d>
                              <m:dPr>
                                <m:begChr m:val="|"/>
                                <m:endChr m:val="|"/>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 </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i="1" kern="0">
                            <a:latin typeface="Cambria Math" panose="02040503050406030204" pitchFamily="18" charset="0"/>
                          </a:rPr>
                          <m:t>|</m:t>
                        </m:r>
                      </m:num>
                      <m:den>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r>
                          <a:rPr lang="en-US" sz="2000" b="0" i="1" kern="0" smtClean="0">
                            <a:latin typeface="Cambria Math" panose="02040503050406030204" pitchFamily="18" charset="0"/>
                          </a:rPr>
                          <m:t>)</m:t>
                        </m:r>
                      </m:den>
                    </m:f>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Given a space generated by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can also be generated by a set of vectors</a:t>
                </a:r>
                <a14:m>
                  <m:oMath xmlns:m="http://schemas.openxmlformats.org/officeDocument/2006/math">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2</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𝑛</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with the property that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b="0" i="1" kern="0" smtClean="0">
                                <a:latin typeface="Cambria Math" panose="02040503050406030204" pitchFamily="18" charset="0"/>
                              </a:rPr>
                              <m:t>𝑖</m:t>
                            </m:r>
                          </m:sub>
                        </m:sSub>
                      </m:e>
                      <m:sup>
                        <m:r>
                          <a:rPr lang="en-US" sz="2000" i="1" kern="0">
                            <a:latin typeface="Cambria Math" panose="02040503050406030204" pitchFamily="18" charset="0"/>
                          </a:rPr>
                          <m:t>∗</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𝑗</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)=0, </m:t>
                    </m:r>
                    <m:r>
                      <a:rPr lang="en-US" sz="2000" b="0" i="1" kern="0" smtClean="0">
                        <a:latin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𝑗</m:t>
                    </m:r>
                  </m:oMath>
                </a14:m>
                <a:r>
                  <a:rPr lang="en-US" sz="2000" kern="0" dirty="0">
                    <a:latin typeface="Calibri" panose="020F0502020204030204" pitchFamily="34" charset="0"/>
                    <a:cs typeface="Calibri" panose="020F0502020204030204" pitchFamily="34" charset="0"/>
                  </a:rPr>
                  <a:t>.  Th Gram-Schmidt orthogonalization procedure computes this.</a:t>
                </a:r>
              </a:p>
              <a:p>
                <a:pPr marL="400050" lvl="1" indent="0">
                  <a:lnSpc>
                    <a:spcPct val="90000"/>
                  </a:lnSpc>
                  <a:buNone/>
                </a:pPr>
                <a:endParaRPr lang="en-US" sz="16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GSO, 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compute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put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 </m:t>
                    </m:r>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b="0" i="1" kern="0" dirty="0">
                  <a:latin typeface="Calibri" panose="020F0502020204030204" pitchFamily="34" charset="0"/>
                  <a:ea typeface="Cambria Math" panose="02040503050406030204" pitchFamily="18" charset="0"/>
                  <a:cs typeface="Calibri" panose="020F0502020204030204" pitchFamily="34"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 − </m:t>
                      </m:r>
                      <m:nary>
                        <m:naryPr>
                          <m:chr m:val="∑"/>
                          <m:ctrlPr>
                            <a:rPr lang="en-US" sz="1800" b="0" i="1" kern="0" smtClean="0">
                              <a:latin typeface="Cambria Math" panose="02040503050406030204" pitchFamily="18" charset="0"/>
                            </a:rPr>
                          </m:ctrlPr>
                        </m:naryPr>
                        <m:sub>
                          <m:r>
                            <m:rPr>
                              <m:brk m:alnAt="23"/>
                            </m:rPr>
                            <a:rPr lang="en-US" sz="1800" b="0" i="1" kern="0" smtClean="0">
                              <a:latin typeface="Cambria Math" panose="02040503050406030204" pitchFamily="18" charset="0"/>
                            </a:rPr>
                            <m:t>𝑗</m:t>
                          </m:r>
                          <m:r>
                            <a:rPr lang="en-US" sz="1800" b="0" i="1" kern="0" smtClean="0">
                              <a:latin typeface="Cambria Math" panose="02040503050406030204" pitchFamily="18" charset="0"/>
                            </a:rPr>
                            <m:t>=1</m:t>
                          </m:r>
                        </m:sub>
                        <m:sup>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p>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𝑗</m:t>
                              </m:r>
                            </m:sub>
                          </m:sSub>
                        </m:e>
                      </m:nary>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sub>
                      </m:sSub>
                      <m:r>
                        <a:rPr lang="en-US" sz="1800" b="0" i="1" kern="0" smtClean="0">
                          <a:latin typeface="Cambria Math" panose="02040503050406030204" pitchFamily="18" charset="0"/>
                        </a:rPr>
                        <m:t>=</m:t>
                      </m:r>
                      <m:f>
                        <m:fPr>
                          <m:ctrlPr>
                            <a:rPr lang="en-US" sz="1800" i="1" kern="0">
                              <a:latin typeface="Cambria Math" panose="02040503050406030204" pitchFamily="18" charset="0"/>
                            </a:rPr>
                          </m:ctrlPr>
                        </m:fPr>
                        <m:num>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𝑖</m:t>
                                  </m:r>
                                </m:sub>
                              </m:sSub>
                            </m:e>
                          </m:d>
                        </m:num>
                        <m:den>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e>
                          </m:d>
                        </m:den>
                      </m:f>
                    </m:oMath>
                  </m:oMathPara>
                </a14:m>
                <a:endParaRPr lang="en-US" sz="1800" kern="0" dirty="0">
                  <a:latin typeface="Calibri" panose="020F0502020204030204" pitchFamily="34" charset="0"/>
                  <a:cs typeface="Calibri" panose="020F0502020204030204" pitchFamily="34" charset="0"/>
                </a:endParaRPr>
              </a:p>
              <a:p>
                <a:pPr marL="1028700" lvl="2">
                  <a:lnSpc>
                    <a:spcPct val="90000"/>
                  </a:lnSpc>
                  <a:buFont typeface="+mj-lt"/>
                  <a:buAutoNum type="arabicPeriod"/>
                </a:pPr>
                <a:endParaRPr lang="en-US" sz="12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981200"/>
                <a:ext cx="8610600" cy="4648200"/>
              </a:xfrm>
              <a:prstGeom prst="rect">
                <a:avLst/>
              </a:prstGeom>
              <a:blipFill>
                <a:blip r:embed="rId2"/>
                <a:stretch>
                  <a:fillRect l="-885" t="-1635" b="-2152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1205127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61</a:t>
            </a:fld>
            <a:endParaRPr lang="en-US"/>
          </a:p>
        </p:txBody>
      </p:sp>
      <p:sp>
        <p:nvSpPr>
          <p:cNvPr id="155652" name="Rectangle 2"/>
          <p:cNvSpPr>
            <a:spLocks noGrp="1" noChangeArrowheads="1"/>
          </p:cNvSpPr>
          <p:nvPr>
            <p:ph type="title"/>
          </p:nvPr>
        </p:nvSpPr>
        <p:spPr>
          <a:xfrm>
            <a:off x="680776" y="152400"/>
            <a:ext cx="7772400" cy="762000"/>
          </a:xfrm>
        </p:spPr>
        <p:txBody>
          <a:bodyPr/>
          <a:lstStyle/>
          <a:p>
            <a:r>
              <a:rPr lang="en-US" sz="4000" dirty="0"/>
              <a:t>Size Reduction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80726" y="1688432"/>
                <a:ext cx="8572500" cy="463616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r>
                  <a:rPr lang="en-US" sz="2000" i="1" kern="0" dirty="0">
                    <a:latin typeface="Calibri" panose="020F0502020204030204" pitchFamily="34" charset="0"/>
                    <a:cs typeface="Calibri" panose="020F0502020204030204" pitchFamily="34" charset="0"/>
                  </a:rPr>
                  <a:t>size reduced </a:t>
                </a:r>
                <a:r>
                  <a:rPr lang="en-US" sz="2000" kern="0" dirty="0">
                    <a:latin typeface="Calibri" panose="020F0502020204030204" pitchFamily="34" charset="0"/>
                    <a:cs typeface="Calibri" panose="020F0502020204030204" pitchFamily="34" charset="0"/>
                  </a:rPr>
                  <a:t>if </a:t>
                </a:r>
                <a14:m>
                  <m:oMath xmlns:m="http://schemas.openxmlformats.org/officeDocument/2006/math">
                    <m:d>
                      <m:dPr>
                        <m:begChr m:val="|"/>
                        <m:endChr m:val="|"/>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𝜇</m:t>
                            </m:r>
                          </m:e>
                          <m:sub>
                            <m: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sub>
                        </m:sSub>
                      </m:e>
                    </m:d>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2</m:t>
                        </m:r>
                      </m:den>
                    </m:f>
                  </m:oMath>
                </a14:m>
                <a:r>
                  <a:rPr lang="en-US" sz="2000" kern="0" dirty="0">
                    <a:latin typeface="Calibri" panose="020F0502020204030204" pitchFamily="34" charset="0"/>
                    <a:cs typeface="Calibri" panose="020F0502020204030204" pitchFamily="34" charset="0"/>
                  </a:rPr>
                  <a:t>, in the Gram-Schmidt orthogonalization procedure.</a:t>
                </a:r>
              </a:p>
              <a:p>
                <a:pPr>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is a basis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general,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is not also a lattice basis because</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oMath>
                </a14:m>
                <a:r>
                  <a:rPr lang="en-US" sz="1800" kern="0" dirty="0">
                    <a:latin typeface="Calibri" panose="020F0502020204030204" pitchFamily="34" charset="0"/>
                    <a:cs typeface="Calibri" panose="020F0502020204030204" pitchFamily="34" charset="0"/>
                  </a:rPr>
                  <a:t> is generally not an integer.  We can find a “nearly” orthogonal set of vectors </a:t>
                </a:r>
                <a14:m>
                  <m:oMath xmlns:m="http://schemas.openxmlformats.org/officeDocument/2006/math">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by rounding the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r>
                      <a:rPr lang="en-US" sz="1800" b="0" i="0" kern="0" smtClea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oMath>
                </a14:m>
                <a:r>
                  <a:rPr lang="en-US" sz="1800" kern="0" dirty="0">
                    <a:latin typeface="Calibri" panose="020F0502020204030204" pitchFamily="34" charset="0"/>
                    <a:cs typeface="Calibri" panose="020F0502020204030204" pitchFamily="34" charset="0"/>
                  </a:rPr>
                  <a:t>is also a basis for the lattice and has the same gram Schmidt basis,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When performing GSO on this </a:t>
                </a:r>
                <a:r>
                  <a:rPr lang="en-US" sz="1800" i="1" kern="0" dirty="0">
                    <a:latin typeface="Calibri" panose="020F0502020204030204" pitchFamily="34" charset="0"/>
                    <a:cs typeface="Calibri" panose="020F0502020204030204" pitchFamily="34" charset="0"/>
                  </a:rPr>
                  <a:t>reduced</a:t>
                </a:r>
                <a:r>
                  <a:rPr lang="en-US" sz="1800" kern="0" dirty="0">
                    <a:latin typeface="Calibri" panose="020F0502020204030204" pitchFamily="34" charset="0"/>
                    <a:cs typeface="Calibri" panose="020F0502020204030204" pitchFamily="34" charset="0"/>
                  </a:rPr>
                  <a:t> basis, </a:t>
                </a:r>
                <a14:m>
                  <m:oMath xmlns:m="http://schemas.openxmlformats.org/officeDocument/2006/math">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e>
                    </m:d>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2</m:t>
                        </m:r>
                      </m:den>
                    </m:f>
                  </m:oMath>
                </a14:m>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p>
              <a:p>
                <a:pPr marL="0" indent="0">
                  <a:lnSpc>
                    <a:spcPct val="90000"/>
                  </a:lnSpc>
                  <a:buNone/>
                </a:pPr>
                <a:r>
                  <a:rPr lang="en-US" sz="1800" kern="0" dirty="0"/>
                  <a:t>Size-reduction</a:t>
                </a:r>
              </a:p>
              <a:p>
                <a:pPr marL="400050" lvl="1"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kern="0" dirty="0"/>
              </a:p>
              <a:p>
                <a:pPr marL="800100" lvl="2"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t>,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ea typeface="Cambria Math" panose="02040503050406030204" pitchFamily="18" charset="0"/>
                      </a:rPr>
                      <m:t>≥1</m:t>
                    </m:r>
                  </m:oMath>
                </a14:m>
                <a:endParaRPr lang="en-US" sz="1800" b="0" kern="0" dirty="0">
                  <a:ea typeface="Cambria Math" panose="02040503050406030204" pitchFamily="18"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𝑖𝑗</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𝑗</m:t>
                          </m:r>
                        </m:sub>
                      </m:sSub>
                    </m:oMath>
                  </m:oMathPara>
                </a14:m>
                <a:endParaRPr lang="en-US" sz="1800" kern="0" dirty="0"/>
              </a:p>
              <a:p>
                <a:pPr marL="1257300" lvl="3"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𝑘</m:t>
                    </m:r>
                    <m:r>
                      <a:rPr lang="en-US" sz="1800" b="0" i="1" kern="0" smtClean="0">
                        <a:latin typeface="Cambria Math" panose="02040503050406030204" pitchFamily="18" charset="0"/>
                      </a:rPr>
                      <m:t>=1, </m:t>
                    </m:r>
                    <m:r>
                      <a:rPr lang="en-US" sz="1800" b="0" i="1" kern="0" smtClean="0">
                        <a:latin typeface="Cambria Math" panose="02040503050406030204" pitchFamily="18" charset="0"/>
                      </a:rPr>
                      <m:t>𝑘</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endParaRPr lang="en-US" sz="1800" b="0" kern="0" dirty="0">
                  <a:ea typeface="Cambria Math" panose="02040503050406030204" pitchFamily="18" charset="0"/>
                </a:endParaRPr>
              </a:p>
              <a:p>
                <a:pPr marL="1714500" lvl="4"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𝑖𝑘</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𝑖𝑘</m:t>
                          </m:r>
                        </m:sub>
                      </m:sSub>
                      <m:r>
                        <a:rPr lang="en-US" sz="1800" b="0" i="1" kern="0" smtClean="0">
                          <a:latin typeface="Cambria Math" panose="02040503050406030204" pitchFamily="18" charset="0"/>
                          <a:ea typeface="Cambria Math" panose="02040503050406030204" pitchFamily="18" charset="0"/>
                        </a:rPr>
                        <m:t> −</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𝑖𝑗</m:t>
                          </m:r>
                        </m:sub>
                      </m:sSub>
                      <m:r>
                        <a:rPr lang="en-US" sz="1800" i="1" ker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𝑗𝑘</m:t>
                          </m:r>
                        </m:sub>
                      </m:sSub>
                    </m:oMath>
                  </m:oMathPara>
                </a14:m>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80726" y="1688432"/>
                <a:ext cx="8572500" cy="4636168"/>
              </a:xfrm>
              <a:prstGeom prst="rect">
                <a:avLst/>
              </a:prstGeom>
              <a:blipFill>
                <a:blip r:embed="rId2"/>
                <a:stretch>
                  <a:fillRect l="-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461576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62</a:t>
            </a:fld>
            <a:endParaRPr lang="en-US"/>
          </a:p>
        </p:txBody>
      </p:sp>
      <p:sp>
        <p:nvSpPr>
          <p:cNvPr id="155652" name="Rectangle 2"/>
          <p:cNvSpPr>
            <a:spLocks noGrp="1" noChangeArrowheads="1"/>
          </p:cNvSpPr>
          <p:nvPr>
            <p:ph type="title"/>
          </p:nvPr>
        </p:nvSpPr>
        <p:spPr>
          <a:xfrm>
            <a:off x="228600" y="0"/>
            <a:ext cx="8229600" cy="990600"/>
          </a:xfrm>
        </p:spPr>
        <p:txBody>
          <a:bodyPr/>
          <a:lstStyle/>
          <a:p>
            <a:r>
              <a:rPr lang="en-US" sz="4000" dirty="0"/>
              <a:t>Size reduction and basis reordering</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81000" y="1752600"/>
                <a:ext cx="82296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be a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the resulting GSO basis.  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i="1" ker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satisfies the </a:t>
                </a:r>
                <a:r>
                  <a:rPr lang="en-US" sz="1800" i="1" kern="0" dirty="0">
                    <a:latin typeface="Calibri" panose="020F0502020204030204" pitchFamily="34" charset="0"/>
                    <a:cs typeface="Calibri" panose="020F0502020204030204" pitchFamily="34" charset="0"/>
                  </a:rPr>
                  <a:t>Lovasz condition </a:t>
                </a:r>
                <a:r>
                  <a:rPr lang="en-US" sz="1800" kern="0" dirty="0">
                    <a:latin typeface="Calibri" panose="020F0502020204030204" pitchFamily="34" charset="0"/>
                    <a:cs typeface="Calibri" panose="020F0502020204030204" pitchFamily="34" charset="0"/>
                  </a:rPr>
                  <a:t>with factor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 if it is size reduced and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The LLL algorithm calculates such a basis.</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marL="0" indent="0">
                  <a:lnSpc>
                    <a:spcPct val="90000"/>
                  </a:lnSpc>
                  <a:buNone/>
                </a:pPr>
                <a:r>
                  <a:rPr lang="en-US" sz="1800" kern="0" dirty="0">
                    <a:latin typeface="Calibri" panose="020F0502020204030204" pitchFamily="34" charset="0"/>
                    <a:cs typeface="Calibri" panose="020F0502020204030204" pitchFamily="34" charset="0"/>
                  </a:rPr>
                  <a:t>LLL Algorithm</a:t>
                </a:r>
              </a:p>
              <a:p>
                <a:pPr marL="400050" lvl="1" indent="0">
                  <a:lnSpc>
                    <a:spcPct val="90000"/>
                  </a:lnSpc>
                  <a:buNone/>
                </a:pPr>
                <a:r>
                  <a:rPr lang="en-US" sz="1800" kern="0" dirty="0">
                    <a:latin typeface="Calibri" panose="020F0502020204030204" pitchFamily="34" charset="0"/>
                    <a:cs typeface="Calibri" panose="020F0502020204030204" pitchFamily="34" charset="0"/>
                  </a:rPr>
                  <a:t>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generating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calculate the LLL reduced basis</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Reduce the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the size reduction algorithm and calculate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𝑖𝑗</m:t>
                        </m:r>
                      </m:sub>
                    </m:sSub>
                  </m:oMath>
                </a14:m>
                <a:endParaRPr lang="en-US" sz="180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b="0" i="1" kern="0" smtClean="0">
                                    <a:latin typeface="Cambria Math" panose="02040503050406030204" pitchFamily="18" charset="0"/>
                                  </a:rPr>
                                  <m:t>∗</m:t>
                                </m:r>
                              </m:sup>
                            </m:sSup>
                          </m:e>
                        </m:d>
                        <m:r>
                          <a:rPr lang="en-US" sz="1800" b="0" i="1" kern="0" smtClea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2, …, </m:t>
                    </m:r>
                    <m:r>
                      <a:rPr lang="en-US" sz="1800" b="0" i="1" kern="0" smtClean="0">
                        <a:latin typeface="Cambria Math" panose="02040503050406030204" pitchFamily="18" charset="0"/>
                      </a:rPr>
                      <m:t>𝑛</m:t>
                    </m:r>
                  </m:oMath>
                </a14:m>
                <a:endParaRPr lang="en-US" sz="1800" b="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m:t>
                    </m:r>
                    <m:r>
                      <a:rPr lang="en-US" sz="1800" b="0" i="1" kern="0" smtClean="0">
                        <a:latin typeface="Cambria Math" panose="02040503050406030204" pitchFamily="18" charset="0"/>
                      </a:rPr>
                      <m:t>𝑖</m:t>
                    </m:r>
                    <m:r>
                      <a:rPr lang="en-US" sz="1800" b="0" i="1" kern="0" smtClean="0">
                        <a:latin typeface="Cambria Math" panose="02040503050406030204" pitchFamily="18" charset="0"/>
                      </a:rPr>
                      <m:t>&lt;</m:t>
                    </m:r>
                    <m:r>
                      <a:rPr lang="en-US" sz="1800" b="0" i="1" kern="0" smtClean="0">
                        <a:latin typeface="Cambria Math" panose="02040503050406030204" pitchFamily="18" charset="0"/>
                      </a:rPr>
                      <m:t>𝑛</m:t>
                    </m:r>
                  </m:oMath>
                </a14:m>
                <a:endParaRPr lang="en-US" sz="1800" kern="0" dirty="0">
                  <a:latin typeface="Calibri" panose="020F0502020204030204" pitchFamily="34" charset="0"/>
                  <a:cs typeface="Calibri" panose="020F0502020204030204" pitchFamily="34" charset="0"/>
                </a:endParaRPr>
              </a:p>
              <a:p>
                <a:pPr lvl="2" indent="-342900">
                  <a:lnSpc>
                    <a:spcPct val="90000"/>
                  </a:lnSpc>
                  <a:buFont typeface="+mj-lt"/>
                  <a:buAutoNum type="arabicPeriod" startAt="4"/>
                </a:pPr>
                <a:r>
                  <a:rPr lang="en-US" sz="1800" kern="0" dirty="0">
                    <a:latin typeface="Calibri" panose="020F0502020204030204" pitchFamily="34" charset="0"/>
                    <a:cs typeface="Calibri" panose="020F0502020204030204" pitchFamily="34" charset="0"/>
                  </a:rPr>
                  <a:t>If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Go to 1</a:t>
                </a:r>
              </a:p>
              <a:p>
                <a:pPr lvl="1" indent="-342900">
                  <a:lnSpc>
                    <a:spcPct val="90000"/>
                  </a:lnSpc>
                  <a:buFont typeface="+mj-lt"/>
                  <a:buAutoNum type="arabicPeriod" startAt="7"/>
                </a:pPr>
                <a:r>
                  <a:rPr lang="en-US" sz="1800" kern="0" dirty="0">
                    <a:latin typeface="Calibri" panose="020F0502020204030204" pitchFamily="34" charset="0"/>
                    <a:cs typeface="Calibri" panose="020F0502020204030204" pitchFamily="34" charset="0"/>
                  </a:rPr>
                  <a:t>return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81000" y="1752600"/>
                <a:ext cx="8229600" cy="4191000"/>
              </a:xfrm>
              <a:prstGeom prst="rect">
                <a:avLst/>
              </a:prstGeom>
              <a:blipFill>
                <a:blip r:embed="rId2"/>
                <a:stretch>
                  <a:fillRect l="-770" t="-1511" b="-78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84281615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63</a:t>
            </a:fld>
            <a:endParaRPr lang="en-US"/>
          </a:p>
        </p:txBody>
      </p:sp>
      <p:sp>
        <p:nvSpPr>
          <p:cNvPr id="155652" name="Rectangle 2"/>
          <p:cNvSpPr>
            <a:spLocks noGrp="1" noChangeArrowheads="1"/>
          </p:cNvSpPr>
          <p:nvPr>
            <p:ph type="title"/>
          </p:nvPr>
        </p:nvSpPr>
        <p:spPr>
          <a:xfrm>
            <a:off x="211015" y="-17585"/>
            <a:ext cx="8229600" cy="990600"/>
          </a:xfrm>
        </p:spPr>
        <p:txBody>
          <a:bodyPr/>
          <a:lstStyle/>
          <a:p>
            <a:r>
              <a:rPr lang="en-US" sz="4000" dirty="0"/>
              <a:t>Example (LLL including GSO)</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38648" y="1600200"/>
                <a:ext cx="8448152"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r>
                  <a:rPr lang="en-US" sz="2000" kern="0" dirty="0">
                    <a:latin typeface="Calibri" panose="020F0502020204030204" pitchFamily="34" charset="0"/>
                    <a:cs typeface="Calibri" panose="020F0502020204030204" pitchFamily="34" charset="0"/>
                  </a:rPr>
                  <a:t>LLL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𝛿</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3</m:t>
                        </m:r>
                      </m:num>
                      <m:den>
                        <m:r>
                          <a:rPr lang="en-US" sz="2000" b="0" i="1" kern="0" smtClean="0">
                            <a:latin typeface="Cambria Math" panose="02040503050406030204" pitchFamily="18" charset="0"/>
                            <a:ea typeface="Cambria Math" panose="02040503050406030204" pitchFamily="18" charset="0"/>
                          </a:rPr>
                          <m:t>4</m:t>
                        </m:r>
                      </m:den>
                    </m:f>
                  </m:oMath>
                </a14:m>
                <a:r>
                  <a:rPr lang="en-US" sz="2000" kern="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(2,3,14)</m:t>
                        </m:r>
                      </m:e>
                      <m:sup>
                        <m:r>
                          <a:rPr lang="en-US" sz="1800" b="0" i="1" kern="0" smtClea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0,0,23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GSO: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21</m:t>
                        </m:r>
                      </m:sub>
                    </m:sSub>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num>
                      <m:den>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21+154</m:t>
                        </m:r>
                      </m:num>
                      <m:den>
                        <m:r>
                          <a:rPr lang="en-US" sz="1800" b="0" i="1" kern="0" smtClean="0">
                            <a:latin typeface="Cambria Math" panose="02040503050406030204" pitchFamily="18" charset="0"/>
                          </a:rPr>
                          <m:t>4+9+196</m:t>
                        </m:r>
                      </m:den>
                    </m:f>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175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322</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3473</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350</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938</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151</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m:t>
                        </m:r>
                      </m:e>
                      <m:sup>
                        <m:r>
                          <a:rPr lang="en-US" sz="1800" b="0" i="1" kern="0" smtClean="0">
                            <a:latin typeface="Cambria Math" panose="02040503050406030204" pitchFamily="18" charset="0"/>
                          </a:rPr>
                          <m:t>𝑇</m:t>
                        </m:r>
                      </m:sup>
                    </m:sSup>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a:t>
                </a:r>
                <a14:m>
                  <m:oMath xmlns:m="http://schemas.openxmlformats.org/officeDocument/2006/math">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0" kern="0" smtClean="0">
                        <a:latin typeface="Cambria Math" panose="02040503050406030204" pitchFamily="18" charset="0"/>
                      </a:rPr>
                      <m:t>=</m:t>
                    </m:r>
                    <m:sSup>
                      <m:sSupPr>
                        <m:ctrlPr>
                          <a:rPr lang="en-US" sz="1800" b="0" i="1" kern="0" smtClean="0">
                            <a:latin typeface="Cambria Math" panose="02040503050406030204" pitchFamily="18" charset="0"/>
                          </a:rPr>
                        </m:ctrlPr>
                      </m:sSupPr>
                      <m:e>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−2,4,−3</m:t>
                            </m:r>
                          </m:e>
                        </m:d>
                      </m:e>
                      <m:sup>
                        <m:r>
                          <a:rPr lang="en-US" sz="1800" b="0" i="1" kern="0" smtClean="0">
                            <a:latin typeface="Cambria Math" panose="02040503050406030204" pitchFamily="18" charset="0"/>
                          </a:rPr>
                          <m:t>𝑇</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34</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−2,4,20</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1432</m:t>
                        </m:r>
                      </m:num>
                      <m:den>
                        <m:r>
                          <a:rPr lang="en-US" sz="1800" b="0" i="1" kern="0" smtClean="0">
                            <a:latin typeface="Cambria Math" panose="02040503050406030204" pitchFamily="18" charset="0"/>
                            <a:ea typeface="Cambria Math" panose="02040503050406030204" pitchFamily="18" charset="0"/>
                          </a:rPr>
                          <m:t>4905</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last change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−4,1,6</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79</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(2,3,14)</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=209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4905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Lovasz condition is not satisfied for </a:t>
                </a:r>
                <a14:m>
                  <m:oMath xmlns:m="http://schemas.openxmlformats.org/officeDocument/2006/math">
                    <m:r>
                      <a:rPr lang="en-US" sz="1800" i="1" kern="0">
                        <a:latin typeface="Cambria Math" panose="02040503050406030204" pitchFamily="18" charset="0"/>
                      </a:rPr>
                      <m:t>𝑖</m:t>
                    </m:r>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0"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So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Applying GSO we get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−34</m:t>
                        </m:r>
                      </m:num>
                      <m:den>
                        <m:r>
                          <a:rPr lang="en-US" sz="1800" b="0" i="1" kern="0" smtClean="0">
                            <a:latin typeface="Cambria Math" panose="02040503050406030204" pitchFamily="18" charset="0"/>
                          </a:rPr>
                          <m:t>29</m:t>
                        </m:r>
                      </m:den>
                    </m:f>
                    <m:r>
                      <a:rPr lang="en-US" sz="1800" b="0" i="1" kern="0" smtClea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−6</m:t>
                        </m:r>
                      </m:num>
                      <m:den>
                        <m:r>
                          <a:rPr lang="en-US" sz="1800" b="0" i="1" kern="0" smtClea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2087</m:t>
                        </m:r>
                      </m:num>
                      <m:den>
                        <m:r>
                          <a:rPr lang="en-US" sz="1800" b="0" i="1" kern="0" smtClean="0">
                            <a:latin typeface="Cambria Math" panose="02040503050406030204" pitchFamily="18" charset="0"/>
                          </a:rPr>
                          <m:t>4905</m:t>
                        </m:r>
                      </m:den>
                    </m:f>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produces: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0,7,11</m:t>
                            </m:r>
                          </m:e>
                        </m:d>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r>
                  <a:rPr lang="en-US" sz="1800" kern="0" dirty="0">
                    <a:latin typeface="Calibri" panose="020F0502020204030204" pitchFamily="34" charset="0"/>
                    <a:cs typeface="Calibri" panose="020F0502020204030204" pitchFamily="34" charset="0"/>
                  </a:rPr>
                  <a:t> don’t change.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endParaRPr lang="en-US" sz="1800" kern="0" dirty="0">
                  <a:latin typeface="Calibri" panose="020F0502020204030204" pitchFamily="34" charset="0"/>
                  <a:cs typeface="Calibri" panose="020F0502020204030204" pitchFamily="34" charset="0"/>
                </a:endParaRPr>
              </a:p>
              <a:p>
                <a:pPr marL="457200" lvl="1" indent="0">
                  <a:lnSpc>
                    <a:spcPct val="90000"/>
                  </a:lnSpc>
                  <a:buNone/>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38648" y="1600200"/>
                <a:ext cx="8448152" cy="4648200"/>
              </a:xfrm>
              <a:prstGeom prst="rect">
                <a:avLst/>
              </a:prstGeom>
              <a:blipFill>
                <a:blip r:embed="rId2"/>
                <a:stretch>
                  <a:fillRect l="-751" t="-272"/>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492716" cy="246221"/>
          </a:xfrm>
          <a:prstGeom prst="rect">
            <a:avLst/>
          </a:prstGeom>
          <a:noFill/>
        </p:spPr>
        <p:txBody>
          <a:bodyPr wrap="none" rtlCol="0">
            <a:spAutoFit/>
          </a:bodyPr>
          <a:lstStyle/>
          <a:p>
            <a:r>
              <a:rPr lang="en-US" dirty="0"/>
              <a:t>From Heiko </a:t>
            </a:r>
            <a:r>
              <a:rPr lang="en-US" dirty="0" err="1"/>
              <a:t>Knopse</a:t>
            </a:r>
            <a:endParaRPr lang="en-US" dirty="0"/>
          </a:p>
        </p:txBody>
      </p:sp>
    </p:spTree>
    <p:extLst>
      <p:ext uri="{BB962C8B-B14F-4D97-AF65-F5344CB8AC3E}">
        <p14:creationId xmlns:p14="http://schemas.microsoft.com/office/powerpoint/2010/main" val="405294030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64</a:t>
            </a:fld>
            <a:endParaRPr lang="en-US"/>
          </a:p>
        </p:txBody>
      </p:sp>
      <p:sp>
        <p:nvSpPr>
          <p:cNvPr id="155652" name="Rectangle 2"/>
          <p:cNvSpPr>
            <a:spLocks noGrp="1" noChangeArrowheads="1"/>
          </p:cNvSpPr>
          <p:nvPr>
            <p:ph type="title"/>
          </p:nvPr>
        </p:nvSpPr>
        <p:spPr>
          <a:xfrm>
            <a:off x="211015" y="304800"/>
            <a:ext cx="8229600" cy="990600"/>
          </a:xfrm>
        </p:spPr>
        <p:txBody>
          <a:bodyPr/>
          <a:lstStyle/>
          <a:p>
            <a:r>
              <a:rPr lang="en-US" sz="4000" dirty="0"/>
              <a:t>Example (LLL including GSO) - continued</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60580" y="2105799"/>
                <a:ext cx="7924800" cy="353300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Now Lovasz condition is satisfied 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but not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3</m:t>
                        </m:r>
                      </m:sub>
                    </m:sSub>
                  </m:oMath>
                </a14:m>
                <a:r>
                  <a:rPr lang="en-US" sz="1800" kern="0" dirty="0">
                    <a:latin typeface="Calibri" panose="020F0502020204030204" pitchFamily="34" charset="0"/>
                    <a:cs typeface="Calibri" panose="020F0502020204030204" pitchFamily="34" charset="0"/>
                  </a:rPr>
                  <a:t>.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−2,4,−3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−4,1,6</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b="0" i="1" kern="0" smtClean="0">
                        <a:latin typeface="Cambria Math" panose="02040503050406030204" pitchFamily="18" charset="0"/>
                      </a:rPr>
                      <m:t>29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1501</m:t>
                        </m:r>
                      </m:num>
                      <m:den>
                        <m:r>
                          <a:rPr lang="en-US" sz="1800" b="0" i="1" kern="0" smtClea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3</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GSO coefficients are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5</m:t>
                        </m:r>
                      </m:num>
                      <m:den>
                        <m:r>
                          <a:rPr lang="en-US" sz="1800" i="1" ker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2087</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Applying size reduction does not affect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or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4,6,5</m:t>
                            </m:r>
                            <m:r>
                              <a:rPr lang="en-US" sz="1800" i="1" kern="0" smtClean="0">
                                <a:latin typeface="Cambria Math" panose="02040503050406030204" pitchFamily="18" charset="0"/>
                              </a:rPr>
                              <m:t> </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586</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Both Lovasz conditions now hold.</a:t>
                </a:r>
              </a:p>
              <a:p>
                <a:pPr lvl="1">
                  <a:lnSpc>
                    <a:spcPct val="90000"/>
                  </a:lnSpc>
                </a:pPr>
                <a:r>
                  <a:rPr lang="en-US" sz="1800" kern="0" dirty="0">
                    <a:latin typeface="Calibri" panose="020F0502020204030204" pitchFamily="34" charset="0"/>
                    <a:cs typeface="Calibri" panose="020F0502020204030204" pitchFamily="34" charset="0"/>
                  </a:rPr>
                  <a:t>LLL basis is thus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4,6,5</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Notice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actually the shortest vector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a:t>
                </a:r>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60580" y="2105799"/>
                <a:ext cx="7924800" cy="3533001"/>
              </a:xfrm>
              <a:prstGeom prst="rect">
                <a:avLst/>
              </a:prstGeom>
              <a:blipFill>
                <a:blip r:embed="rId2"/>
                <a:stretch>
                  <a:fillRect l="-640" t="-1429"/>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112598797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65</a:t>
            </a:fld>
            <a:endParaRPr lang="en-US"/>
          </a:p>
        </p:txBody>
      </p:sp>
      <mc:AlternateContent xmlns:mc="http://schemas.openxmlformats.org/markup-compatibility/2006" xmlns:a14="http://schemas.microsoft.com/office/drawing/2010/main">
        <mc:Choice Requires="a14">
          <p:sp>
            <p:nvSpPr>
              <p:cNvPr id="155652" name="Rectangle 2"/>
              <p:cNvSpPr>
                <a:spLocks noGrp="1" noChangeArrowheads="1"/>
              </p:cNvSpPr>
              <p:nvPr>
                <p:ph type="title"/>
              </p:nvPr>
            </p:nvSpPr>
            <p:spPr>
              <a:xfrm>
                <a:off x="447380" y="76200"/>
                <a:ext cx="7772400" cy="990600"/>
              </a:xfrm>
            </p:spPr>
            <p:txBody>
              <a:bodyPr/>
              <a:lstStyle/>
              <a:p>
                <a:r>
                  <a:rPr lang="en-US" sz="4000" dirty="0"/>
                  <a:t>LLL</a:t>
                </a:r>
                <a14:m>
                  <m:oMath xmlns:m="http://schemas.openxmlformats.org/officeDocument/2006/math">
                    <m:r>
                      <a:rPr lang="en-US" sz="4000" i="1" dirty="0" smtClean="0">
                        <a:latin typeface="Cambria Math" panose="02040503050406030204" pitchFamily="18" charset="0"/>
                      </a:rPr>
                      <m:t> </m:t>
                    </m:r>
                  </m:oMath>
                </a14:m>
                <a:r>
                  <a:rPr lang="en-US" sz="4000" dirty="0"/>
                  <a:t>Properties</a:t>
                </a:r>
              </a:p>
            </p:txBody>
          </p:sp>
        </mc:Choice>
        <mc:Fallback xmlns="">
          <p:sp>
            <p:nvSpPr>
              <p:cNvPr id="155652" name="Rectangle 2"/>
              <p:cNvSpPr>
                <a:spLocks noGrp="1" noRot="1" noChangeAspect="1" noMove="1" noResize="1" noEditPoints="1" noAdjustHandles="1" noChangeArrowheads="1" noChangeShapeType="1" noTextEdit="1"/>
              </p:cNvSpPr>
              <p:nvPr>
                <p:ph type="title"/>
              </p:nvPr>
            </p:nvSpPr>
            <p:spPr>
              <a:xfrm>
                <a:off x="447380" y="76200"/>
                <a:ext cx="7772400" cy="990600"/>
              </a:xfrm>
              <a:blipFill>
                <a:blip r:embed="rId2"/>
                <a:stretch>
                  <a:fillRect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90500" y="1295400"/>
                <a:ext cx="8763000" cy="5029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Suppose we apply LLL to a lattice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m:rPr>
                        <m:nor/>
                      </m:rPr>
                      <a:rPr lang="en-US" sz="1800" kern="0" dirty="0">
                        <a:latin typeface="Calibri" panose="020F0502020204030204" pitchFamily="34" charset="0"/>
                        <a:cs typeface="Calibri" panose="020F0502020204030204" pitchFamily="34"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defined as above, we have:</a:t>
                </a: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b="0" i="1" kern="0" smtClean="0">
                        <a:latin typeface="Cambria Math" panose="02040503050406030204" pitchFamily="18" charset="0"/>
                      </a:rPr>
                      <m:t>𝑋</m:t>
                    </m:r>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𝑚𝑖𝑛</m:t>
                        </m:r>
                      </m:e>
                      <m:sub>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sub>
                    </m:sSub>
                    <m:d>
                      <m:dPr>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e>
                        </m:d>
                      </m:e>
                    </m:d>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m:t>
                        </m:r>
                      </m:den>
                    </m:f>
                    <m:r>
                      <a:rPr lang="en-US" sz="1800" b="0" i="1" kern="0" smtClean="0">
                        <a:latin typeface="Cambria Math" panose="02040503050406030204" pitchFamily="18" charset="0"/>
                      </a:rPr>
                      <m:t>&lt;</m:t>
                    </m:r>
                    <m:r>
                      <a:rPr lang="en-US" sz="1800" b="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&lt;1, LLL runs in time </a:t>
                </a:r>
                <a14:m>
                  <m:oMath xmlns:m="http://schemas.openxmlformats.org/officeDocument/2006/math">
                    <m:r>
                      <a:rPr lang="en-US" sz="1800" b="0" i="1" kern="0" smtClean="0">
                        <a:latin typeface="Cambria Math" panose="02040503050406030204" pitchFamily="18" charset="0"/>
                      </a:rPr>
                      <m:t>𝑂</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𝑛</m:t>
                        </m:r>
                      </m:e>
                      <m:sup>
                        <m:r>
                          <a:rPr lang="en-US" sz="1800" b="0" i="1" kern="0" smtClean="0">
                            <a:latin typeface="Cambria Math" panose="02040503050406030204" pitchFamily="18" charset="0"/>
                          </a:rPr>
                          <m:t>6</m:t>
                        </m:r>
                      </m:sup>
                    </m:sSup>
                    <m:sSup>
                      <m:sSupPr>
                        <m:ctrlPr>
                          <a:rPr lang="en-US" sz="1800" b="0" i="1" kern="0" smtClean="0">
                            <a:latin typeface="Cambria Math" panose="02040503050406030204" pitchFamily="18" charset="0"/>
                          </a:rPr>
                        </m:ctrlPr>
                      </m:sSupPr>
                      <m:e>
                        <m:func>
                          <m:funcPr>
                            <m:ctrlPr>
                              <a:rPr lang="en-US" sz="1800" i="1" kern="0">
                                <a:latin typeface="Cambria Math" panose="02040503050406030204" pitchFamily="18" charset="0"/>
                              </a:rPr>
                            </m:ctrlPr>
                          </m:funcPr>
                          <m:fName>
                            <m:r>
                              <m:rPr>
                                <m:sty m:val="p"/>
                              </m:rPr>
                              <a:rPr lang="en-US" sz="1800" kern="0">
                                <a:latin typeface="Cambria Math" panose="02040503050406030204" pitchFamily="18" charset="0"/>
                              </a:rPr>
                              <m:t>ln</m:t>
                            </m:r>
                          </m:fName>
                          <m:e>
                            <m:d>
                              <m:dPr>
                                <m:ctrlPr>
                                  <a:rPr lang="en-US" sz="1800" i="1" kern="0">
                                    <a:latin typeface="Cambria Math" panose="02040503050406030204" pitchFamily="18" charset="0"/>
                                  </a:rPr>
                                </m:ctrlPr>
                              </m:dPr>
                              <m:e>
                                <m:r>
                                  <a:rPr lang="en-US" sz="1800" i="1" kern="0">
                                    <a:latin typeface="Cambria Math" panose="02040503050406030204" pitchFamily="18" charset="0"/>
                                  </a:rPr>
                                  <m:t>𝑋</m:t>
                                </m:r>
                              </m:e>
                            </m:d>
                          </m:e>
                        </m:func>
                      </m:e>
                      <m:sup>
                        <m:r>
                          <a:rPr lang="en-US" sz="1800" b="0" i="1" kern="0" smtClean="0">
                            <a:latin typeface="Cambria Math" panose="02040503050406030204" pitchFamily="18" charset="0"/>
                          </a:rPr>
                          <m:t>3</m:t>
                        </m:r>
                      </m:sup>
                    </m:sSup>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m:t>
                        </m:r>
                      </m:num>
                      <m:den>
                        <m:r>
                          <a:rPr lang="en-US" sz="1800" b="0" i="1" kern="0" smtClean="0">
                            <a:latin typeface="Cambria Math" panose="02040503050406030204" pitchFamily="18" charset="0"/>
                            <a:ea typeface="Cambria Math" panose="02040503050406030204" pitchFamily="18" charset="0"/>
                          </a:rPr>
                          <m:t>4</m:t>
                        </m:r>
                      </m:den>
                    </m:f>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𝐵</m:t>
                        </m:r>
                      </m:e>
                      <m:sub>
                        <m:r>
                          <a:rPr lang="en-US" sz="1800" b="0" i="1" kern="0" dirty="0" smtClean="0">
                            <a:latin typeface="Cambria Math" panose="02040503050406030204" pitchFamily="18" charset="0"/>
                          </a:rPr>
                          <m:t>𝑖</m:t>
                        </m:r>
                      </m:sub>
                    </m:sSub>
                    <m:r>
                      <a:rPr lang="en-US" sz="1800" i="1" kern="0" dirty="0" smtClean="0">
                        <a:latin typeface="Cambria Math" panose="02040503050406030204" pitchFamily="18" charset="0"/>
                        <a:ea typeface="Cambria Math" panose="02040503050406030204" pitchFamily="18" charset="0"/>
                      </a:rPr>
                      <m:t>≤</m:t>
                    </m:r>
                    <m:r>
                      <a:rPr lang="en-US" sz="1800" b="0" i="1" kern="0" dirty="0" smtClean="0">
                        <a:latin typeface="Cambria Math" panose="02040503050406030204" pitchFamily="18" charset="0"/>
                        <a:ea typeface="Cambria Math" panose="02040503050406030204" pitchFamily="18" charset="0"/>
                      </a:rPr>
                      <m:t>2</m:t>
                    </m:r>
                    <m:sSub>
                      <m:sSubPr>
                        <m:ctrlPr>
                          <a:rPr lang="en-US" sz="1800" b="0" i="1" kern="0" dirty="0" smtClean="0">
                            <a:latin typeface="Cambria Math" panose="02040503050406030204" pitchFamily="18" charset="0"/>
                            <a:ea typeface="Cambria Math" panose="02040503050406030204" pitchFamily="18" charset="0"/>
                          </a:rPr>
                        </m:ctrlPr>
                      </m:sSubPr>
                      <m:e>
                        <m:r>
                          <a:rPr lang="en-US" sz="1800" b="0" i="1" kern="0" dirty="0" smtClean="0">
                            <a:latin typeface="Cambria Math" panose="02040503050406030204" pitchFamily="18" charset="0"/>
                            <a:ea typeface="Cambria Math" panose="02040503050406030204" pitchFamily="18" charset="0"/>
                          </a:rPr>
                          <m:t>𝐵</m:t>
                        </m:r>
                      </m:e>
                      <m:sub>
                        <m:r>
                          <a:rPr lang="en-US" sz="1800" b="0" i="1" kern="0" dirty="0" smtClean="0">
                            <a:latin typeface="Cambria Math" panose="02040503050406030204" pitchFamily="18" charset="0"/>
                            <a:ea typeface="Cambria Math" panose="02040503050406030204" pitchFamily="18" charset="0"/>
                          </a:rPr>
                          <m:t>𝑖</m:t>
                        </m:r>
                        <m:r>
                          <a:rPr lang="en-US" sz="1800" b="0" i="1" kern="0" dirty="0" smtClean="0">
                            <a:latin typeface="Cambria Math" panose="02040503050406030204" pitchFamily="18" charset="0"/>
                            <a:ea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d>
                          <m:dPr>
                            <m:begChr m:val="|"/>
                            <m:endChr m:val="|"/>
                            <m:ctrlPr>
                              <a:rPr lang="en-US" sz="1800" b="0" i="1" kern="0" smtClean="0">
                                <a:latin typeface="Cambria Math" panose="02040503050406030204" pitchFamily="18" charset="0"/>
                                <a:ea typeface="Cambria Math" panose="02040503050406030204" pitchFamily="18" charset="0"/>
                              </a:rPr>
                            </m:ctrlPr>
                          </m:dPr>
                          <m:e>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e>
                        </m:d>
                      </m:e>
                      <m:sup>
                        <m:r>
                          <a:rPr lang="en-US" sz="1800" b="0" i="1" kern="0" smtClean="0">
                            <a:latin typeface="Cambria Math" panose="02040503050406030204" pitchFamily="18" charset="0"/>
                            <a:ea typeface="Cambria Math" panose="02040503050406030204" pitchFamily="18" charset="0"/>
                          </a:rPr>
                          <m:t>2</m:t>
                        </m:r>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−2</m:t>
                        </m:r>
                      </m:sup>
                    </m:sSup>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𝑚𝑖𝑛</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d>
                      <m:dPr>
                        <m:begChr m:val="|"/>
                        <m:endChr m:val="|"/>
                        <m:ctrlPr>
                          <a:rPr lang="en-US" sz="1800" i="1" kern="0">
                            <a:latin typeface="Cambria Math" panose="02040503050406030204" pitchFamily="18" charset="0"/>
                            <a:ea typeface="Cambria Math" panose="02040503050406030204" pitchFamily="18" charset="0"/>
                          </a:rPr>
                        </m:ctrlPr>
                      </m:dPr>
                      <m:e>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𝑏</m:t>
                                </m:r>
                              </m:e>
                              <m:sub>
                                <m:r>
                                  <a:rPr lang="en-US" sz="1800" i="1" kern="0">
                                    <a:latin typeface="Cambria Math" panose="02040503050406030204" pitchFamily="18" charset="0"/>
                                    <a:ea typeface="Cambria Math" panose="02040503050406030204" pitchFamily="18" charset="0"/>
                                  </a:rPr>
                                  <m:t>𝑖</m:t>
                                </m:r>
                              </m:sub>
                            </m:sSub>
                          </m:e>
                          <m:sup>
                            <m:r>
                              <a:rPr lang="en-US" sz="1800" i="1" kern="0">
                                <a:latin typeface="Cambria Math" panose="02040503050406030204" pitchFamily="18" charset="0"/>
                                <a:ea typeface="Cambria Math" panose="02040503050406030204" pitchFamily="18" charset="0"/>
                              </a:rPr>
                              <m:t>∗</m:t>
                            </m:r>
                          </m:sup>
                        </m:sSup>
                      </m:e>
                    </m:d>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a:t>
                </a: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m:rPr>
                        <m:sty m:val="p"/>
                      </m:rPr>
                      <a:rPr lang="en-US" sz="1800" b="0" i="0" kern="0" smtClean="0">
                        <a:latin typeface="Cambria Math" panose="02040503050406030204" pitchFamily="18" charset="0"/>
                      </a:rPr>
                      <m:t>det</m:t>
                    </m:r>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nary>
                      <m:naryPr>
                        <m:chr m:val="∏"/>
                        <m:ctrlPr>
                          <a:rPr lang="en-US" sz="1800" b="0" i="1" kern="0" smtClean="0">
                            <a:latin typeface="Cambria Math" panose="02040503050406030204" pitchFamily="18" charset="0"/>
                            <a:ea typeface="Cambria Math" panose="02040503050406030204" pitchFamily="18" charset="0"/>
                          </a:rPr>
                        </m:ctrlPr>
                      </m:naryPr>
                      <m:sub>
                        <m:r>
                          <m:rPr>
                            <m:brk m:alnAt="23"/>
                          </m:rP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up>
                        <m:r>
                          <a:rPr lang="en-US" sz="1800" b="0" i="1" kern="0" smtClean="0">
                            <a:latin typeface="Cambria Math" panose="02040503050406030204" pitchFamily="18" charset="0"/>
                            <a:ea typeface="Cambria Math" panose="02040503050406030204" pitchFamily="18" charset="0"/>
                          </a:rPr>
                          <m:t>𝑛</m:t>
                        </m:r>
                      </m:sup>
                      <m:e>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r>
                          <a:rPr lang="en-US" sz="1800" b="0" i="1" kern="0" smtClean="0">
                            <a:latin typeface="Cambria Math" panose="02040503050406030204" pitchFamily="18" charset="0"/>
                            <a:ea typeface="Cambria Math" panose="02040503050406030204" pitchFamily="18" charset="0"/>
                          </a:rPr>
                          <m:t>|</m:t>
                        </m:r>
                      </m:e>
                    </m:nary>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e>
                            </m:d>
                          </m:num>
                          <m:den>
                            <m:r>
                              <a:rPr lang="en-US" sz="1800" b="0" i="1" kern="0" smtClean="0">
                                <a:latin typeface="Cambria Math" panose="02040503050406030204" pitchFamily="18" charset="0"/>
                                <a:ea typeface="Cambria Math" panose="02040503050406030204" pitchFamily="18" charset="0"/>
                              </a:rPr>
                              <m:t>4</m:t>
                            </m:r>
                          </m:den>
                        </m:f>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2</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𝑛</m:t>
                            </m:r>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𝑛</m:t>
                                </m:r>
                                <m:r>
                                  <a:rPr lang="en-US" sz="1800" i="1" kern="0">
                                    <a:latin typeface="Cambria Math" panose="02040503050406030204" pitchFamily="18" charset="0"/>
                                    <a:ea typeface="Cambria Math" panose="02040503050406030204" pitchFamily="18" charset="0"/>
                                  </a:rPr>
                                  <m:t>−1</m:t>
                                </m:r>
                              </m:e>
                            </m:d>
                          </m:num>
                          <m:den>
                            <m:r>
                              <a:rPr lang="en-US" sz="1800" i="1" kern="0">
                                <a:latin typeface="Cambria Math" panose="02040503050406030204" pitchFamily="18" charset="0"/>
                                <a:ea typeface="Cambria Math" panose="02040503050406030204" pitchFamily="18" charset="0"/>
                              </a:rPr>
                              <m:t>4</m:t>
                            </m:r>
                          </m:den>
                        </m:f>
                      </m:sup>
                    </m:sSup>
                    <m:sSup>
                      <m:sSupPr>
                        <m:ctrlPr>
                          <a:rPr lang="en-US" sz="1800" i="1" kern="0" smtClea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e>
                      <m:sup>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endParaRPr lang="en-US" sz="1800" kern="0" dirty="0">
                  <a:latin typeface="Calibri" panose="020F0502020204030204" pitchFamily="34" charset="0"/>
                  <a:cs typeface="Calibri" panose="020F0502020204030204" pitchFamily="34" charset="0"/>
                </a:endParaRPr>
              </a:p>
              <a:p>
                <a:pPr marL="457200" indent="-457200">
                  <a:lnSpc>
                    <a:spcPct val="90000"/>
                  </a:lnSpc>
                </a:pPr>
                <a:endParaRPr lang="en-US" sz="1800" kern="0" dirty="0">
                  <a:latin typeface="Calibri" panose="020F0502020204030204" pitchFamily="34" charset="0"/>
                  <a:cs typeface="Calibri" panose="020F0502020204030204" pitchFamily="34" charset="0"/>
                </a:endParaRPr>
              </a:p>
              <a:p>
                <a:pPr marL="457200" indent="-457200">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a vector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ℝ</m:t>
                        </m:r>
                      </m:e>
                      <m:sup>
                        <m:r>
                          <a:rPr lang="en-US" sz="1800" i="1" ker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the lattice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𝐵</m:t>
                    </m:r>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m:t>
                        </m:r>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the coefficients for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are </a:t>
                </a:r>
                <a14:m>
                  <m:oMath xmlns:m="http://schemas.openxmlformats.org/officeDocument/2006/math">
                    <m:r>
                      <a:rPr lang="en-US" sz="1800" i="1" kern="0">
                        <a:latin typeface="Cambria Math" panose="02040503050406030204" pitchFamily="18" charset="0"/>
                      </a:rPr>
                      <m:t>𝑢</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not necessarily in the lattice but if we take each element in </a:t>
                </a:r>
                <a14:m>
                  <m:oMath xmlns:m="http://schemas.openxmlformats.org/officeDocument/2006/math">
                    <m:r>
                      <a:rPr lang="en-US" sz="1800" i="1" kern="0">
                        <a:latin typeface="Cambria Math" panose="02040503050406030204" pitchFamily="18" charset="0"/>
                      </a:rPr>
                      <m:t>𝑢</m:t>
                    </m:r>
                  </m:oMath>
                </a14:m>
                <a:r>
                  <a:rPr lang="en-US" sz="1800" kern="0" dirty="0">
                    <a:latin typeface="Calibri" panose="020F0502020204030204" pitchFamily="34" charset="0"/>
                    <a:cs typeface="Calibri" panose="020F0502020204030204" pitchFamily="34" charset="0"/>
                  </a:rPr>
                  <a:t> and round it, </a:t>
                </a:r>
                <a14:m>
                  <m:oMath xmlns:m="http://schemas.openxmlformats.org/officeDocument/2006/math">
                    <m:r>
                      <a:rPr lang="en-US" sz="1800" i="1" kern="0">
                        <a:latin typeface="Cambria Math" panose="02040503050406030204" pitchFamily="18" charset="0"/>
                        <a:ea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This is </a:t>
                </a:r>
                <a:r>
                  <a:rPr lang="en-US" sz="1800" i="1" kern="0" dirty="0" err="1">
                    <a:latin typeface="Calibri" panose="020F0502020204030204" pitchFamily="34" charset="0"/>
                    <a:cs typeface="Calibri" panose="020F0502020204030204" pitchFamily="34" charset="0"/>
                  </a:rPr>
                  <a:t>Babai</a:t>
                </a:r>
                <a:r>
                  <a:rPr lang="en-US" sz="1800" i="1" kern="0" dirty="0">
                    <a:latin typeface="Calibri" panose="020F0502020204030204" pitchFamily="34" charset="0"/>
                    <a:cs typeface="Calibri" panose="020F0502020204030204" pitchFamily="34" charset="0"/>
                  </a:rPr>
                  <a:t> rounding.</a:t>
                </a: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90500" y="1295400"/>
                <a:ext cx="8763000" cy="5029200"/>
              </a:xfrm>
              <a:prstGeom prst="rect">
                <a:avLst/>
              </a:prstGeom>
              <a:blipFill>
                <a:blip r:embed="rId3"/>
                <a:stretch>
                  <a:fillRect l="-434" t="-1259" r="-28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315405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66</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95300" y="1905000"/>
            <a:ext cx="8153400" cy="4343400"/>
          </a:xfrm>
        </p:spPr>
        <p:txBody>
          <a:bodyPr/>
          <a:lstStyle/>
          <a:p>
            <a:pPr>
              <a:lnSpc>
                <a:spcPct val="90000"/>
              </a:lnSpc>
            </a:pPr>
            <a:r>
              <a:rPr lang="en-US" sz="1800" dirty="0">
                <a:latin typeface="Calibri" panose="020F0502020204030204" pitchFamily="34" charset="0"/>
                <a:cs typeface="Calibri" panose="020F0502020204030204" pitchFamily="34" charset="0"/>
              </a:rPr>
              <a:t>Attack applies to messages of the form "M xxx" where only "xxx" varies  (e.g.- "The key is xxx") and xxx is small.</a:t>
            </a:r>
          </a:p>
          <a:p>
            <a:pPr>
              <a:lnSpc>
                <a:spcPct val="90000"/>
              </a:lnSpc>
            </a:pPr>
            <a:r>
              <a:rPr lang="en-US" sz="1800" dirty="0">
                <a:latin typeface="Calibri" panose="020F0502020204030204" pitchFamily="34" charset="0"/>
                <a:cs typeface="Calibri" panose="020F0502020204030204" pitchFamily="34" charset="0"/>
              </a:rPr>
              <a:t>From now on, assume M(x)=</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 where B is fixed</a:t>
            </a:r>
          </a:p>
          <a:p>
            <a:pPr lvl="1">
              <a:lnSpc>
                <a:spcPct val="90000"/>
              </a:lnSpc>
            </a:pPr>
            <a:r>
              <a:rPr lang="en-US" sz="1800" dirty="0">
                <a:latin typeface="Calibri" panose="020F0502020204030204" pitchFamily="34" charset="0"/>
                <a:cs typeface="Calibri" panose="020F0502020204030204" pitchFamily="34" charset="0"/>
              </a:rPr>
              <a:t>|x|&lt;Y.  </a:t>
            </a:r>
          </a:p>
          <a:p>
            <a:pPr lvl="1">
              <a:lnSpc>
                <a:spcPct val="90000"/>
              </a:lnSpc>
            </a:pPr>
            <a:r>
              <a:rPr lang="en-US" sz="1800" dirty="0">
                <a:latin typeface="Calibri" panose="020F0502020204030204" pitchFamily="34" charset="0"/>
                <a:cs typeface="Calibri" panose="020F0502020204030204" pitchFamily="34" charset="0"/>
              </a:rPr>
              <a:t>Not that E(M(x))=c= (</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(mod n) </a:t>
            </a:r>
          </a:p>
          <a:p>
            <a:pPr lvl="1">
              <a:lnSpc>
                <a:spcPct val="90000"/>
              </a:lnSpc>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a:lnSpc>
                <a:spcPct val="90000"/>
              </a:lnSpc>
            </a:pPr>
            <a:r>
              <a:rPr lang="en-US" sz="1800" dirty="0">
                <a:latin typeface="Calibri" panose="020F0502020204030204" pitchFamily="34" charset="0"/>
                <a:cs typeface="Calibri" panose="020F0502020204030204" pitchFamily="34" charset="0"/>
              </a:rPr>
              <a:t>We  want to find x: f(x)=0 (mod n),  a solution to this, m, will be the corresponding plaintext.</a:t>
            </a:r>
          </a:p>
          <a:p>
            <a:pPr>
              <a:lnSpc>
                <a:spcPct val="90000"/>
              </a:lnSpc>
            </a:pPr>
            <a:endParaRPr lang="en-US" sz="1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57200" y="1447800"/>
            <a:ext cx="8305800" cy="4495800"/>
          </a:xfrm>
        </p:spPr>
        <p:txBody>
          <a:bodyPr/>
          <a:lstStyle/>
          <a:p>
            <a:pPr>
              <a:lnSpc>
                <a:spcPct val="90000"/>
              </a:lnSpc>
              <a:spcBef>
                <a:spcPts val="200"/>
              </a:spcBef>
            </a:pPr>
            <a:r>
              <a:rPr lang="en-US" sz="1800" dirty="0"/>
              <a:t>To apply LLL, let:</a:t>
            </a:r>
          </a:p>
          <a:p>
            <a:pPr lvl="1">
              <a:lnSpc>
                <a:spcPct val="90000"/>
              </a:lnSpc>
              <a:spcBef>
                <a:spcPts val="200"/>
              </a:spcBef>
            </a:pPr>
            <a:r>
              <a:rPr lang="en-US" sz="1800" dirty="0"/>
              <a:t>v</a:t>
            </a:r>
            <a:r>
              <a:rPr lang="en-US" sz="1800" baseline="-25000" dirty="0"/>
              <a:t>1</a:t>
            </a:r>
            <a:r>
              <a:rPr lang="en-US" sz="1800" dirty="0"/>
              <a:t>= (n, 0, 0, 0), </a:t>
            </a:r>
          </a:p>
          <a:p>
            <a:pPr lvl="1">
              <a:lnSpc>
                <a:spcPct val="90000"/>
              </a:lnSpc>
              <a:spcBef>
                <a:spcPts val="200"/>
              </a:spcBef>
            </a:pPr>
            <a:r>
              <a:rPr lang="en-US" sz="1800" dirty="0"/>
              <a:t>v</a:t>
            </a:r>
            <a:r>
              <a:rPr lang="en-US" sz="1800" baseline="-25000" dirty="0"/>
              <a:t>2</a:t>
            </a:r>
            <a:r>
              <a:rPr lang="en-US" sz="1800" dirty="0"/>
              <a:t>= (0, </a:t>
            </a:r>
            <a:r>
              <a:rPr lang="en-US" sz="1800" dirty="0" err="1"/>
              <a:t>Yn</a:t>
            </a:r>
            <a:r>
              <a:rPr lang="en-US" sz="1800" dirty="0"/>
              <a:t>, 0, 0), </a:t>
            </a:r>
          </a:p>
          <a:p>
            <a:pPr lvl="1">
              <a:lnSpc>
                <a:spcPct val="90000"/>
              </a:lnSpc>
              <a:spcBef>
                <a:spcPts val="200"/>
              </a:spcBef>
            </a:pPr>
            <a:r>
              <a:rPr lang="en-US" sz="1800" dirty="0"/>
              <a:t>v</a:t>
            </a:r>
            <a:r>
              <a:rPr lang="en-US" sz="1800" baseline="-25000" dirty="0"/>
              <a:t>3</a:t>
            </a:r>
            <a:r>
              <a:rPr lang="en-US" sz="1800" dirty="0"/>
              <a:t>= (0, 0, Y</a:t>
            </a:r>
            <a:r>
              <a:rPr lang="en-US" sz="1800" baseline="30000" dirty="0"/>
              <a:t>2</a:t>
            </a:r>
            <a:r>
              <a:rPr lang="en-US" sz="1800" dirty="0"/>
              <a:t>n, 0), </a:t>
            </a:r>
          </a:p>
          <a:p>
            <a:pPr lvl="1">
              <a:lnSpc>
                <a:spcPct val="90000"/>
              </a:lnSpc>
              <a:spcBef>
                <a:spcPts val="200"/>
              </a:spcBef>
            </a:pPr>
            <a:r>
              <a:rPr lang="en-US" sz="1800" dirty="0"/>
              <a:t>v</a:t>
            </a:r>
            <a:r>
              <a:rPr lang="en-US" sz="1800" baseline="-25000" dirty="0"/>
              <a:t>4</a:t>
            </a:r>
            <a:r>
              <a:rPr lang="en-US" sz="1800" dirty="0"/>
              <a:t>= (a</a:t>
            </a:r>
            <a:r>
              <a:rPr lang="en-US" sz="1800" baseline="-25000" dirty="0"/>
              <a:t>0</a:t>
            </a:r>
            <a:r>
              <a:rPr lang="en-US" sz="1800" dirty="0"/>
              <a:t> , a</a:t>
            </a:r>
            <a:r>
              <a:rPr lang="en-US" sz="1800" baseline="-25000" dirty="0"/>
              <a:t>1</a:t>
            </a:r>
            <a:r>
              <a:rPr lang="en-US" sz="1800" dirty="0"/>
              <a:t>Y, a</a:t>
            </a:r>
            <a:r>
              <a:rPr lang="en-US" sz="1800" baseline="-25000" dirty="0"/>
              <a:t>2</a:t>
            </a:r>
            <a:r>
              <a:rPr lang="en-US" sz="1800" dirty="0"/>
              <a:t>Y</a:t>
            </a:r>
            <a:r>
              <a:rPr lang="en-US" sz="1800" baseline="30000" dirty="0"/>
              <a:t>2</a:t>
            </a:r>
            <a:r>
              <a:rPr lang="en-US" sz="1800" dirty="0"/>
              <a:t>, a</a:t>
            </a:r>
            <a:r>
              <a:rPr lang="en-US" sz="1800" baseline="-25000" dirty="0"/>
              <a:t>3</a:t>
            </a:r>
            <a:r>
              <a:rPr lang="en-US" sz="1800" dirty="0"/>
              <a:t>Y</a:t>
            </a:r>
            <a:r>
              <a:rPr lang="en-US" sz="1800" baseline="30000" dirty="0"/>
              <a:t>3</a:t>
            </a:r>
            <a:r>
              <a:rPr lang="en-US" sz="1800" dirty="0"/>
              <a:t>) </a:t>
            </a:r>
          </a:p>
          <a:p>
            <a:pPr>
              <a:lnSpc>
                <a:spcPct val="90000"/>
              </a:lnSpc>
              <a:spcBef>
                <a:spcPts val="200"/>
              </a:spcBef>
            </a:pPr>
            <a:r>
              <a:rPr lang="en-US" sz="1800" dirty="0"/>
              <a:t>When we apply LLL, we get a vector, b</a:t>
            </a:r>
            <a:r>
              <a:rPr lang="en-US" sz="1800" baseline="-25000" dirty="0"/>
              <a:t>1</a:t>
            </a:r>
            <a:r>
              <a:rPr lang="en-US" sz="1800" dirty="0"/>
              <a:t>:</a:t>
            </a:r>
          </a:p>
          <a:p>
            <a:pPr lvl="1">
              <a:lnSpc>
                <a:spcPct val="90000"/>
              </a:lnSpc>
              <a:spcBef>
                <a:spcPts val="200"/>
              </a:spcBef>
            </a:pPr>
            <a:r>
              <a:rPr lang="en-US" sz="1800" dirty="0"/>
              <a:t>||b</a:t>
            </a:r>
            <a:r>
              <a:rPr lang="en-US" sz="1800" baseline="-25000" dirty="0"/>
              <a:t>1</a:t>
            </a:r>
            <a:r>
              <a:rPr lang="en-US" sz="1800" dirty="0"/>
              <a:t>|| </a:t>
            </a:r>
            <a:r>
              <a:rPr lang="en-US" sz="1800" dirty="0">
                <a:latin typeface="Math1Mono"/>
              </a:rPr>
              <a:t>≦</a:t>
            </a:r>
            <a:r>
              <a:rPr lang="en-US" sz="1800" dirty="0"/>
              <a:t> 2</a:t>
            </a:r>
            <a:r>
              <a:rPr lang="en-US" sz="1800" baseline="30000" dirty="0"/>
              <a:t>(3/4)</a:t>
            </a:r>
            <a:r>
              <a:rPr lang="en-US" sz="1800" dirty="0"/>
              <a:t> |det(v</a:t>
            </a:r>
            <a:r>
              <a:rPr lang="en-US" sz="1800" baseline="-25000" dirty="0"/>
              <a:t>1</a:t>
            </a:r>
            <a:r>
              <a:rPr lang="en-US" sz="1800" dirty="0"/>
              <a:t>, v</a:t>
            </a:r>
            <a:r>
              <a:rPr lang="en-US" sz="1800" baseline="-25000" dirty="0"/>
              <a:t>2</a:t>
            </a:r>
            <a:r>
              <a:rPr lang="en-US" sz="1800" dirty="0"/>
              <a:t>, v</a:t>
            </a:r>
            <a:r>
              <a:rPr lang="en-US" sz="1800" baseline="-25000" dirty="0"/>
              <a:t>3</a:t>
            </a:r>
            <a:r>
              <a:rPr lang="en-US" sz="1800" dirty="0"/>
              <a:t>, v</a:t>
            </a:r>
            <a:r>
              <a:rPr lang="en-US" sz="1800" baseline="-25000" dirty="0"/>
              <a:t>4</a:t>
            </a:r>
            <a:r>
              <a:rPr lang="en-US" sz="1800" dirty="0"/>
              <a:t>)| = 2</a:t>
            </a:r>
            <a:r>
              <a:rPr lang="en-US" sz="1800" baseline="30000" dirty="0"/>
              <a:t>(3/4)</a:t>
            </a:r>
            <a:r>
              <a:rPr lang="en-US" sz="1800" dirty="0"/>
              <a:t> n</a:t>
            </a:r>
            <a:r>
              <a:rPr lang="en-US" sz="1800" baseline="30000" dirty="0"/>
              <a:t>(3/4)</a:t>
            </a:r>
            <a:r>
              <a:rPr lang="en-US" sz="1800" dirty="0"/>
              <a:t>  Y</a:t>
            </a:r>
            <a:r>
              <a:rPr lang="en-US" sz="1800" baseline="30000" dirty="0"/>
              <a:t>(3/2)</a:t>
            </a:r>
            <a:r>
              <a:rPr lang="en-US" sz="1800" dirty="0"/>
              <a:t> ….  </a:t>
            </a:r>
            <a:r>
              <a:rPr lang="en-US" sz="1800" i="1" dirty="0">
                <a:solidFill>
                  <a:srgbClr val="0066CC"/>
                </a:solidFill>
              </a:rPr>
              <a:t>Equation 1</a:t>
            </a:r>
            <a:r>
              <a:rPr lang="en-US" sz="1800" dirty="0"/>
              <a:t>.</a:t>
            </a:r>
          </a:p>
          <a:p>
            <a:pPr>
              <a:lnSpc>
                <a:spcPct val="90000"/>
              </a:lnSpc>
              <a:spcBef>
                <a:spcPts val="200"/>
              </a:spcBef>
            </a:pPr>
            <a:r>
              <a:rPr lang="en-US" sz="1800" dirty="0"/>
              <a:t>Let  b</a:t>
            </a:r>
            <a:r>
              <a:rPr lang="en-US" sz="1800" baseline="-25000" dirty="0"/>
              <a:t>1</a:t>
            </a:r>
            <a:r>
              <a:rPr lang="en-US" sz="1800" dirty="0"/>
              <a:t>= c</a:t>
            </a:r>
            <a:r>
              <a:rPr lang="en-US" sz="1800" baseline="-25000" dirty="0"/>
              <a:t>1</a:t>
            </a:r>
            <a:r>
              <a:rPr lang="en-US" sz="1800" dirty="0"/>
              <a:t>v</a:t>
            </a:r>
            <a:r>
              <a:rPr lang="en-US" sz="1800" baseline="-25000" dirty="0"/>
              <a:t>1</a:t>
            </a:r>
            <a:r>
              <a:rPr lang="en-US" sz="1800" dirty="0"/>
              <a:t> + …+ c</a:t>
            </a:r>
            <a:r>
              <a:rPr lang="en-US" sz="1800" baseline="-25000" dirty="0"/>
              <a:t>4</a:t>
            </a:r>
            <a:r>
              <a:rPr lang="en-US" sz="1800" dirty="0"/>
              <a:t>v</a:t>
            </a:r>
            <a:r>
              <a:rPr lang="en-US" sz="1800" baseline="-25000" dirty="0"/>
              <a:t>4</a:t>
            </a:r>
            <a:r>
              <a:rPr lang="en-US" sz="1800" dirty="0"/>
              <a:t>= (e</a:t>
            </a:r>
            <a:r>
              <a:rPr lang="en-US" sz="1800" baseline="-25000" dirty="0"/>
              <a:t>0</a:t>
            </a:r>
            <a:r>
              <a:rPr lang="en-US" sz="1800" dirty="0"/>
              <a:t>, Ye</a:t>
            </a:r>
            <a:r>
              <a:rPr lang="en-US" sz="1800" baseline="-25000" dirty="0"/>
              <a:t>1</a:t>
            </a:r>
            <a:r>
              <a:rPr lang="en-US" sz="1800" dirty="0"/>
              <a:t>, Y</a:t>
            </a:r>
            <a:r>
              <a:rPr lang="en-US" sz="1800" baseline="30000" dirty="0"/>
              <a:t>2</a:t>
            </a:r>
            <a:r>
              <a:rPr lang="en-US" sz="1800" dirty="0"/>
              <a:t>e</a:t>
            </a:r>
            <a:r>
              <a:rPr lang="en-US" sz="1800" baseline="-25000" dirty="0"/>
              <a:t>2</a:t>
            </a:r>
            <a:r>
              <a:rPr lang="en-US" sz="1800" dirty="0"/>
              <a:t>, Y</a:t>
            </a:r>
            <a:r>
              <a:rPr lang="en-US" sz="1800" baseline="30000" dirty="0"/>
              <a:t>3</a:t>
            </a:r>
            <a:r>
              <a:rPr lang="en-US" sz="1800" dirty="0"/>
              <a:t>e</a:t>
            </a:r>
            <a:r>
              <a:rPr lang="en-US" sz="1800" baseline="-25000" dirty="0"/>
              <a:t>3</a:t>
            </a:r>
            <a:r>
              <a:rPr lang="en-US" sz="1800" dirty="0"/>
              <a:t>).  Then:</a:t>
            </a:r>
          </a:p>
          <a:p>
            <a:pPr lvl="1">
              <a:lnSpc>
                <a:spcPct val="90000"/>
              </a:lnSpc>
              <a:spcBef>
                <a:spcPts val="200"/>
              </a:spcBef>
            </a:pPr>
            <a:r>
              <a:rPr lang="en-US" sz="1800" dirty="0"/>
              <a:t>e</a:t>
            </a:r>
            <a:r>
              <a:rPr lang="en-US" sz="1800" baseline="-25000" dirty="0"/>
              <a:t>0</a:t>
            </a:r>
            <a:r>
              <a:rPr lang="en-US" sz="1800" dirty="0"/>
              <a:t> = c</a:t>
            </a:r>
            <a:r>
              <a:rPr lang="en-US" sz="1800" baseline="-25000" dirty="0"/>
              <a:t>1</a:t>
            </a:r>
            <a:r>
              <a:rPr lang="en-US" sz="1800" dirty="0"/>
              <a:t>n+c</a:t>
            </a:r>
            <a:r>
              <a:rPr lang="en-US" sz="1800" baseline="-25000" dirty="0"/>
              <a:t>4</a:t>
            </a:r>
            <a:r>
              <a:rPr lang="en-US" sz="1800" dirty="0"/>
              <a:t>a</a:t>
            </a:r>
            <a:r>
              <a:rPr lang="en-US" sz="1800" baseline="-25000" dirty="0"/>
              <a:t>0</a:t>
            </a:r>
            <a:endParaRPr lang="en-US" sz="1800" dirty="0"/>
          </a:p>
          <a:p>
            <a:pPr lvl="1">
              <a:lnSpc>
                <a:spcPct val="90000"/>
              </a:lnSpc>
              <a:spcBef>
                <a:spcPts val="200"/>
              </a:spcBef>
            </a:pPr>
            <a:r>
              <a:rPr lang="en-US" sz="1800" dirty="0"/>
              <a:t>e</a:t>
            </a:r>
            <a:r>
              <a:rPr lang="en-US" sz="1800" baseline="-25000" dirty="0"/>
              <a:t>1</a:t>
            </a:r>
            <a:r>
              <a:rPr lang="en-US" sz="1800" dirty="0"/>
              <a:t> = c</a:t>
            </a:r>
            <a:r>
              <a:rPr lang="en-US" sz="1800" baseline="-25000" dirty="0"/>
              <a:t>2</a:t>
            </a:r>
            <a:r>
              <a:rPr lang="en-US" sz="1800" dirty="0"/>
              <a:t>n+c</a:t>
            </a:r>
            <a:r>
              <a:rPr lang="en-US" sz="1800" baseline="-25000" dirty="0"/>
              <a:t>4</a:t>
            </a:r>
            <a:r>
              <a:rPr lang="en-US" sz="1800" dirty="0"/>
              <a:t>a</a:t>
            </a:r>
            <a:r>
              <a:rPr lang="en-US" sz="1800" baseline="-25000" dirty="0"/>
              <a:t>1</a:t>
            </a:r>
            <a:r>
              <a:rPr lang="en-US" sz="1800" dirty="0"/>
              <a:t> </a:t>
            </a:r>
          </a:p>
          <a:p>
            <a:pPr lvl="1">
              <a:lnSpc>
                <a:spcPct val="90000"/>
              </a:lnSpc>
              <a:spcBef>
                <a:spcPts val="200"/>
              </a:spcBef>
            </a:pPr>
            <a:r>
              <a:rPr lang="en-US" sz="1800" dirty="0"/>
              <a:t>e</a:t>
            </a:r>
            <a:r>
              <a:rPr lang="en-US" sz="1800" baseline="-25000" dirty="0"/>
              <a:t>2</a:t>
            </a:r>
            <a:r>
              <a:rPr lang="en-US" sz="1800" dirty="0"/>
              <a:t>= c</a:t>
            </a:r>
            <a:r>
              <a:rPr lang="en-US" sz="1800" baseline="-25000" dirty="0"/>
              <a:t>3</a:t>
            </a:r>
            <a:r>
              <a:rPr lang="en-US" sz="1800" dirty="0"/>
              <a:t>n+c</a:t>
            </a:r>
            <a:r>
              <a:rPr lang="en-US" sz="1800" baseline="-25000" dirty="0"/>
              <a:t>4</a:t>
            </a:r>
            <a:r>
              <a:rPr lang="en-US" sz="1800" dirty="0"/>
              <a:t>a</a:t>
            </a:r>
            <a:r>
              <a:rPr lang="en-US" sz="1800" baseline="-25000" dirty="0"/>
              <a:t>2</a:t>
            </a:r>
            <a:endParaRPr lang="en-US" sz="1800" dirty="0"/>
          </a:p>
          <a:p>
            <a:pPr lvl="1">
              <a:lnSpc>
                <a:spcPct val="90000"/>
              </a:lnSpc>
              <a:spcBef>
                <a:spcPts val="200"/>
              </a:spcBef>
            </a:pPr>
            <a:r>
              <a:rPr lang="en-US" sz="1800" dirty="0"/>
              <a:t>e</a:t>
            </a:r>
            <a:r>
              <a:rPr lang="en-US" sz="1800" baseline="-25000" dirty="0"/>
              <a:t>3</a:t>
            </a:r>
            <a:r>
              <a:rPr lang="en-US" sz="1800" dirty="0"/>
              <a:t> =  c</a:t>
            </a:r>
            <a:r>
              <a:rPr lang="en-US" sz="1800" baseline="-25000" dirty="0"/>
              <a:t>4</a:t>
            </a:r>
            <a:endParaRPr 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838200" y="1757819"/>
            <a:ext cx="7353300" cy="4719181"/>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Now set g(x)= e</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x+e</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t>
            </a:r>
          </a:p>
          <a:p>
            <a:pPr>
              <a:lnSpc>
                <a:spcPct val="90000"/>
              </a:lnSpc>
              <a:spcBef>
                <a:spcPts val="200"/>
              </a:spcBef>
            </a:pPr>
            <a:r>
              <a:rPr lang="en-US" sz="1800" dirty="0">
                <a:latin typeface="Calibri" panose="020F0502020204030204" pitchFamily="34" charset="0"/>
                <a:cs typeface="Calibri" panose="020F0502020204030204" pitchFamily="34" charset="0"/>
              </a:rPr>
              <a:t>From the definition of the </a:t>
            </a:r>
            <a:r>
              <a:rPr lang="en-US" sz="1800" dirty="0" err="1">
                <a:latin typeface="Calibri" panose="020F0502020204030204" pitchFamily="34" charset="0"/>
                <a:cs typeface="Calibri" panose="020F0502020204030204" pitchFamily="34" charset="0"/>
              </a:rPr>
              <a:t>e</a:t>
            </a:r>
            <a:r>
              <a:rPr lang="en-US" sz="1800" baseline="-250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f(x)= g(x) (mod n), so if m is a solution of f(x) (mod n), g(m)=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f(m)= 0 (mod n). </a:t>
            </a:r>
          </a:p>
          <a:p>
            <a:pPr>
              <a:lnSpc>
                <a:spcPct val="90000"/>
              </a:lnSpc>
              <a:spcBef>
                <a:spcPts val="200"/>
              </a:spcBef>
            </a:pPr>
            <a:r>
              <a:rPr lang="en-US" sz="1800" dirty="0">
                <a:latin typeface="Calibri" panose="020F0502020204030204" pitchFamily="34" charset="0"/>
                <a:cs typeface="Calibri" panose="020F0502020204030204" pitchFamily="34" charset="0"/>
              </a:rPr>
              <a:t>The trick is to regard g as being defined over the real numbers, then the solution can be calculated using an iterative solver.</a:t>
            </a:r>
          </a:p>
          <a:p>
            <a:pPr>
              <a:lnSpc>
                <a:spcPct val="90000"/>
              </a:lnSpc>
              <a:spcBef>
                <a:spcPts val="200"/>
              </a:spcBef>
            </a:pPr>
            <a:r>
              <a:rPr lang="en-US" sz="1800" dirty="0">
                <a:latin typeface="Calibri" panose="020F0502020204030204" pitchFamily="34" charset="0"/>
                <a:cs typeface="Calibri" panose="020F0502020204030204" pitchFamily="34" charset="0"/>
              </a:rPr>
              <a:t>If Y&lt;2</a:t>
            </a:r>
            <a:r>
              <a:rPr lang="en-US" sz="1800" baseline="30000" dirty="0">
                <a:latin typeface="Calibri" panose="020F0502020204030204" pitchFamily="34" charset="0"/>
                <a:cs typeface="Calibri" panose="020F0502020204030204" pitchFamily="34" charset="0"/>
              </a:rPr>
              <a:t>(7/6)</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(1/6)</a:t>
            </a:r>
            <a:r>
              <a:rPr lang="en-US" sz="1800" dirty="0">
                <a:latin typeface="Calibri" panose="020F0502020204030204" pitchFamily="34" charset="0"/>
                <a:cs typeface="Calibri" panose="020F0502020204030204" pitchFamily="34" charset="0"/>
              </a:rPr>
              <a:t>, |g(x)| ≦ 2||b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 So, using the Cauchy-Schwartz inequality,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n.</a:t>
            </a:r>
          </a:p>
          <a:p>
            <a:pPr>
              <a:lnSpc>
                <a:spcPct val="90000"/>
              </a:lnSpc>
              <a:spcBef>
                <a:spcPts val="200"/>
              </a:spcBef>
            </a:pPr>
            <a:r>
              <a:rPr lang="en-US" sz="1800" dirty="0">
                <a:latin typeface="Calibri" panose="020F0502020204030204" pitchFamily="34" charset="0"/>
                <a:cs typeface="Calibri" panose="020F0502020204030204" pitchFamily="34" charset="0"/>
              </a:rPr>
              <a:t>Thus |g(x)|&lt;n and g(x)=0 yielding 3 candidates for x.</a:t>
            </a:r>
          </a:p>
          <a:p>
            <a:pPr>
              <a:lnSpc>
                <a:spcPct val="90000"/>
              </a:lnSpc>
              <a:spcBef>
                <a:spcPts val="200"/>
              </a:spcBef>
            </a:pPr>
            <a:r>
              <a:rPr lang="en-US" sz="1800" dirty="0">
                <a:latin typeface="Calibri" panose="020F0502020204030204" pitchFamily="34" charset="0"/>
                <a:cs typeface="Calibri" panose="020F0502020204030204" pitchFamily="34" charset="0"/>
              </a:rPr>
              <a:t>Coppersmith extended this to small solutions of polynomials of degree d using a d+1 dimensional lattice by examining the monic polynomial f(T)= 0 (mod n) of degree d when |x|≦n</a:t>
            </a:r>
            <a:r>
              <a:rPr lang="en-US" sz="1800" baseline="30000" dirty="0">
                <a:latin typeface="Calibri" panose="020F0502020204030204" pitchFamily="34" charset="0"/>
                <a:cs typeface="Calibri" panose="020F0502020204030204" pitchFamily="34" charset="0"/>
              </a:rPr>
              <a:t>1/d</a:t>
            </a:r>
            <a:r>
              <a:rPr lang="en-US" sz="1800" dirty="0">
                <a:latin typeface="Calibri" panose="020F0502020204030204" pitchFamily="34" charset="0"/>
                <a:cs typeface="Calibri" panose="020F0502020204030204" pitchFamily="34" charset="0"/>
              </a:rPr>
              <a:t>.</a:t>
            </a:r>
          </a:p>
          <a:p>
            <a:pPr>
              <a:lnSpc>
                <a:spcPct val="90000"/>
              </a:lnSpc>
            </a:pPr>
            <a:endParaRPr lang="en-US" sz="2400" dirty="0"/>
          </a:p>
          <a:p>
            <a:pPr>
              <a:lnSpc>
                <a:spcPct val="90000"/>
              </a:lnSpc>
            </a:pPr>
            <a:endParaRPr lang="en-US" sz="2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69</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57200" y="1905000"/>
            <a:ext cx="8305800" cy="43434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p= 757285757575769, q= 2545724696579693.</a:t>
            </a:r>
          </a:p>
          <a:p>
            <a:pPr>
              <a:lnSpc>
                <a:spcPct val="90000"/>
              </a:lnSpc>
              <a:spcBef>
                <a:spcPts val="200"/>
              </a:spcBef>
            </a:pPr>
            <a:r>
              <a:rPr lang="en-US" sz="1800" dirty="0">
                <a:latin typeface="Calibri" panose="020F0502020204030204" pitchFamily="34" charset="0"/>
                <a:cs typeface="Calibri" panose="020F0502020204030204" pitchFamily="34" charset="0"/>
              </a:rPr>
              <a:t>n= 1927841055428697487157594258917.</a:t>
            </a:r>
          </a:p>
          <a:p>
            <a:pPr>
              <a:lnSpc>
                <a:spcPct val="90000"/>
              </a:lnSpc>
              <a:spcBef>
                <a:spcPts val="200"/>
              </a:spcBef>
            </a:pPr>
            <a:r>
              <a:rPr lang="en-US" sz="1800" dirty="0">
                <a:latin typeface="Calibri" panose="020F0502020204030204" pitchFamily="34" charset="0"/>
                <a:cs typeface="Calibri" panose="020F0502020204030204" pitchFamily="34" charset="0"/>
              </a:rPr>
              <a:t>B= 200805000114192305180009190000.</a:t>
            </a:r>
          </a:p>
          <a:p>
            <a:pPr>
              <a:lnSpc>
                <a:spcPct val="90000"/>
              </a:lnSpc>
              <a:spcBef>
                <a:spcPts val="200"/>
              </a:spcBef>
            </a:pPr>
            <a:r>
              <a:rPr lang="en-US" sz="1800" dirty="0">
                <a:latin typeface="Calibri" panose="020F0502020204030204" pitchFamily="34" charset="0"/>
                <a:cs typeface="Calibri" panose="020F0502020204030204" pitchFamily="34" charset="0"/>
              </a:rPr>
              <a:t> c= (B+m)</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0&lt;=m&lt;100.</a:t>
            </a:r>
          </a:p>
          <a:p>
            <a:pPr>
              <a:lnSpc>
                <a:spcPct val="90000"/>
              </a:lnSpc>
              <a:spcBef>
                <a:spcPts val="200"/>
              </a:spcBef>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602415000342576915540027570000</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1123549124004247469362171467964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587324114445679876954457927616</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(n,0,0,0)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(0,100n,0,0)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(0,0,10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n,0)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100, 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6</a:t>
            </a:r>
            <a:r>
              <a:rPr lang="en-US" sz="1800" dirty="0">
                <a:latin typeface="Calibri" panose="020F0502020204030204" pitchFamily="34" charset="0"/>
                <a:cs typeface="Calibri" panose="020F0502020204030204" pitchFamily="34" charset="0"/>
              </a:rPr>
              <a:t>)</a:t>
            </a:r>
          </a:p>
          <a:p>
            <a:pPr marL="457200" lvl="1" indent="0">
              <a:lnSpc>
                <a:spcPct val="90000"/>
              </a:lnSpc>
              <a:buNone/>
            </a:pP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5"/>
          <p:cNvSpPr>
            <a:spLocks noGrp="1"/>
          </p:cNvSpPr>
          <p:nvPr>
            <p:ph type="sldNum" sz="quarter" idx="12"/>
          </p:nvPr>
        </p:nvSpPr>
        <p:spPr>
          <a:noFill/>
        </p:spPr>
        <p:txBody>
          <a:bodyPr/>
          <a:lstStyle/>
          <a:p>
            <a:fld id="{7D6E6E9A-9AFE-4563-A5B5-4FEA4ABB0B9D}" type="slidenum">
              <a:rPr lang="en-US" smtClean="0"/>
              <a:pPr/>
              <a:t>7</a:t>
            </a:fld>
            <a:endParaRPr lang="en-US"/>
          </a:p>
        </p:txBody>
      </p:sp>
      <p:sp>
        <p:nvSpPr>
          <p:cNvPr id="97284" name="Rectangle 2"/>
          <p:cNvSpPr>
            <a:spLocks noGrp="1" noChangeArrowheads="1"/>
          </p:cNvSpPr>
          <p:nvPr>
            <p:ph type="title"/>
          </p:nvPr>
        </p:nvSpPr>
        <p:spPr>
          <a:xfrm>
            <a:off x="685800" y="76200"/>
            <a:ext cx="7772400" cy="762000"/>
          </a:xfrm>
        </p:spPr>
        <p:txBody>
          <a:bodyPr/>
          <a:lstStyle/>
          <a:p>
            <a:r>
              <a:rPr lang="en-US" sz="3600" dirty="0"/>
              <a:t>Elliptic Curve Preliminaries - 2</a:t>
            </a:r>
          </a:p>
        </p:txBody>
      </p:sp>
      <p:sp>
        <p:nvSpPr>
          <p:cNvPr id="97285" name="Rectangle 3"/>
          <p:cNvSpPr>
            <a:spLocks noGrp="1" noChangeArrowheads="1"/>
          </p:cNvSpPr>
          <p:nvPr>
            <p:ph type="body" idx="1"/>
          </p:nvPr>
        </p:nvSpPr>
        <p:spPr>
          <a:xfrm>
            <a:off x="609600" y="1752600"/>
            <a:ext cx="7772400" cy="4648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We are most interested in </a:t>
            </a: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with a finite number of points.  </a:t>
            </a:r>
          </a:p>
          <a:p>
            <a:pPr>
              <a:lnSpc>
                <a:spcPct val="90000"/>
              </a:lnSpc>
              <a:spcBef>
                <a:spcPts val="200"/>
              </a:spcBef>
            </a:pP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over finite fields have a finite number of points (duh).</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an elliptic equation over the “affine plane.”</a:t>
            </a:r>
          </a:p>
          <a:p>
            <a:pPr>
              <a:lnSpc>
                <a:spcPct val="9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It is often easier to work with elliptic equations over the “projective plane”. The projective plane consists of the points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(not all 0) and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and (</a:t>
            </a:r>
            <a:r>
              <a:rPr lang="en-US" sz="2000" dirty="0" err="1">
                <a:latin typeface="Calibri" panose="020F0502020204030204" pitchFamily="34" charset="0"/>
                <a:cs typeface="Calibri" panose="020F0502020204030204" pitchFamily="34" charset="0"/>
                <a:sym typeface="Symbol" pitchFamily="18" charset="2"/>
              </a:rPr>
              <a:t>ad,bd,cd</a:t>
            </a:r>
            <a:r>
              <a:rPr lang="en-US" sz="2000" dirty="0">
                <a:latin typeface="Calibri" panose="020F0502020204030204" pitchFamily="34" charset="0"/>
                <a:cs typeface="Calibri" panose="020F0502020204030204" pitchFamily="34" charset="0"/>
                <a:sym typeface="Symbol" pitchFamily="18" charset="2"/>
              </a:rPr>
              <a:t>) represent the same point.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The map (x,y,1)</a:t>
            </a:r>
            <a:r>
              <a:rPr lang="en-US" sz="2000" dirty="0">
                <a:latin typeface="Calibri" panose="020F0502020204030204" pitchFamily="34" charset="0"/>
                <a:cs typeface="Calibri" panose="020F0502020204030204" pitchFamily="34" charset="0"/>
                <a:sym typeface="Wingdings" pitchFamily="2" charset="2"/>
              </a:rPr>
              <a:t>(</a:t>
            </a:r>
            <a:r>
              <a:rPr lang="en-US" sz="2000" dirty="0" err="1">
                <a:latin typeface="Calibri" panose="020F0502020204030204" pitchFamily="34" charset="0"/>
                <a:cs typeface="Calibri" panose="020F0502020204030204" pitchFamily="34" charset="0"/>
                <a:sym typeface="Wingdings" pitchFamily="2" charset="2"/>
              </a:rPr>
              <a:t>xz,yz,z</a:t>
            </a:r>
            <a:r>
              <a:rPr lang="en-US" sz="2000" dirty="0">
                <a:latin typeface="Calibri" panose="020F0502020204030204" pitchFamily="34" charset="0"/>
                <a:cs typeface="Calibri" panose="020F0502020204030204" pitchFamily="34" charset="0"/>
                <a:sym typeface="Wingdings" pitchFamily="2" charset="2"/>
              </a:rPr>
              <a:t>) sets up a 1-1 correspondence between the affine plane (plus the “infinities”) and the projective plane. </a:t>
            </a:r>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zy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+axz</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+bz</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Note these are homogeneous equations.</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points (x,y,0) are called the line at infinity.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 at infinity, (0,1,0) is the natural “identity element” O and its introduction is less “ad hoc.”</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70</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19100" y="1676400"/>
            <a:ext cx="8305800" cy="4114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Apply LLL,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308331465484476402v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+ 589837092377839611v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pPr>
            <a:r>
              <a:rPr lang="en-US" sz="1800" dirty="0">
                <a:latin typeface="Calibri" panose="020F0502020204030204" pitchFamily="34" charset="0"/>
                <a:cs typeface="Calibri" panose="020F0502020204030204" pitchFamily="34" charset="0"/>
              </a:rPr>
              <a:t>316253828707108264v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(-1012071602751202635)v</a:t>
            </a:r>
            <a:r>
              <a:rPr lang="en-US" sz="1800" baseline="-25000" dirty="0">
                <a:latin typeface="Calibri" panose="020F0502020204030204" pitchFamily="34" charset="0"/>
                <a:cs typeface="Calibri" panose="020F0502020204030204" pitchFamily="34" charset="0"/>
              </a:rPr>
              <a:t>4 </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(246073430665887186108474, -577816087453534232385300,</a:t>
            </a:r>
          </a:p>
          <a:p>
            <a:pPr lvl="2">
              <a:lnSpc>
                <a:spcPct val="90000"/>
              </a:lnSpc>
              <a:spcBef>
                <a:spcPts val="200"/>
              </a:spcBef>
              <a:buNone/>
            </a:pPr>
            <a:r>
              <a:rPr lang="en-US" sz="1800" dirty="0">
                <a:latin typeface="Calibri" panose="020F0502020204030204" pitchFamily="34" charset="0"/>
                <a:cs typeface="Calibri" panose="020F0502020204030204" pitchFamily="34" charset="0"/>
              </a:rPr>
              <a:t> 405848565585194400880000, -1012071602751202635000000)</a:t>
            </a:r>
          </a:p>
          <a:p>
            <a:pPr>
              <a:lnSpc>
                <a:spcPct val="90000"/>
              </a:lnSpc>
              <a:spcBef>
                <a:spcPts val="200"/>
              </a:spcBef>
            </a:pPr>
            <a:r>
              <a:rPr lang="en-US" sz="1800" dirty="0">
                <a:latin typeface="Calibri" panose="020F0502020204030204" pitchFamily="34" charset="0"/>
                <a:cs typeface="Calibri" panose="020F0502020204030204" pitchFamily="34" charset="0"/>
              </a:rPr>
              <a:t>g(x)= (-1012071602751202635) 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+ 40584856558519440088 t</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buNone/>
            </a:pPr>
            <a:r>
              <a:rPr lang="en-US" sz="1800" dirty="0">
                <a:latin typeface="Calibri" panose="020F0502020204030204" pitchFamily="34" charset="0"/>
                <a:cs typeface="Calibri" panose="020F0502020204030204" pitchFamily="34" charset="0"/>
              </a:rPr>
              <a:t>        (-57781608745353442323853) </a:t>
            </a:r>
            <a:r>
              <a:rPr lang="en-US" sz="1800" dirty="0" err="1">
                <a:latin typeface="Calibri" panose="020F0502020204030204" pitchFamily="34" charset="0"/>
                <a:cs typeface="Calibri" panose="020F0502020204030204" pitchFamily="34" charset="0"/>
              </a:rPr>
              <a:t>t</a:t>
            </a:r>
            <a:r>
              <a:rPr lang="en-US" sz="1800" dirty="0">
                <a:latin typeface="Calibri" panose="020F0502020204030204" pitchFamily="34" charset="0"/>
                <a:cs typeface="Calibri" panose="020F0502020204030204" pitchFamily="34" charset="0"/>
              </a:rPr>
              <a:t> +246073430665887186108474.</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pPr>
            <a:r>
              <a:rPr lang="en-US" sz="1800" dirty="0">
                <a:latin typeface="Calibri" panose="020F0502020204030204" pitchFamily="34" charset="0"/>
                <a:cs typeface="Calibri" panose="020F0502020204030204" pitchFamily="34" charset="0"/>
              </a:rPr>
              <a:t>Roots of g(x) are 42.0000000, (-.9496±76.0796i)</a:t>
            </a:r>
          </a:p>
          <a:p>
            <a:pPr>
              <a:lnSpc>
                <a:spcPct val="90000"/>
              </a:lnSpc>
              <a:spcBef>
                <a:spcPts val="200"/>
              </a:spcBef>
            </a:pPr>
            <a:r>
              <a:rPr lang="en-US" sz="1800" dirty="0">
                <a:latin typeface="Calibri" panose="020F0502020204030204" pitchFamily="34" charset="0"/>
                <a:cs typeface="Calibri" panose="020F0502020204030204" pitchFamily="34" charset="0"/>
              </a:rPr>
              <a:t>The answer is 42.</a:t>
            </a:r>
          </a:p>
          <a:p>
            <a:pPr lvl="1">
              <a:lnSpc>
                <a:spcPct val="90000"/>
              </a:lnSpc>
            </a:pPr>
            <a:endParaRPr lang="en-US" sz="1600" dirty="0"/>
          </a:p>
          <a:p>
            <a:pPr lvl="1">
              <a:lnSpc>
                <a:spcPct val="90000"/>
              </a:lnSpc>
            </a:pPr>
            <a:endParaRPr lang="en-US" sz="1600" dirty="0"/>
          </a:p>
          <a:p>
            <a:pPr lvl="1">
              <a:lnSpc>
                <a:spcPct val="90000"/>
              </a:lnSpc>
            </a:pPr>
            <a:endParaRPr lang="en-US" sz="1600" dirty="0"/>
          </a:p>
          <a:p>
            <a:pPr lvl="1">
              <a:lnSpc>
                <a:spcPct val="90000"/>
              </a:lnSpc>
            </a:pPr>
            <a:endParaRPr lang="en-US" sz="2000" dirty="0"/>
          </a:p>
          <a:p>
            <a:pPr lvl="1">
              <a:lnSpc>
                <a:spcPct val="90000"/>
              </a:lnSpc>
            </a:pPr>
            <a:endParaRPr lang="en-US" sz="2000" dirty="0"/>
          </a:p>
          <a:p>
            <a:pPr>
              <a:lnSpc>
                <a:spcPct val="90000"/>
              </a:lnSpc>
            </a:pPr>
            <a:endParaRPr lang="en-US" sz="2400" dirty="0"/>
          </a:p>
          <a:p>
            <a:pPr>
              <a:lnSpc>
                <a:spcPct val="90000"/>
              </a:lnSpc>
            </a:pPr>
            <a:endParaRPr lang="en-US" sz="2400" dirty="0"/>
          </a:p>
          <a:p>
            <a:pPr>
              <a:lnSpc>
                <a:spcPct val="90000"/>
              </a:lnSpc>
            </a:pPr>
            <a:endParaRPr 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71</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GGH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620253"/>
                <a:ext cx="8572500" cy="487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Pick </a:t>
                </a:r>
                <a14:m>
                  <m:oMath xmlns:m="http://schemas.openxmlformats.org/officeDocument/2006/math">
                    <m:r>
                      <a:rPr lang="en-US" sz="1800" b="0" i="1" kern="0" smtClean="0">
                        <a:latin typeface="Cambria Math" panose="02040503050406030204" pitchFamily="18" charset="0"/>
                      </a:rPr>
                      <m:t>𝑛</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ℕ</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oMath>
                </a14:m>
                <a:r>
                  <a:rPr lang="en-US" sz="1800" kern="0" dirty="0">
                    <a:latin typeface="Calibri" panose="020F0502020204030204" pitchFamily="34" charset="0"/>
                    <a:cs typeface="Calibri" panose="020F0502020204030204" pitchFamily="34" charset="0"/>
                  </a:rPr>
                  <a:t> is “small”, say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=4</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Plaintext: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ℳ</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𝑥</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𝑥</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𝑀</m:t>
                        </m:r>
                      </m:e>
                    </m:d>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err="1">
                    <a:latin typeface="Calibri" panose="020F0502020204030204" pitchFamily="34" charset="0"/>
                    <a:cs typeface="Calibri" panose="020F0502020204030204" pitchFamily="34" charset="0"/>
                  </a:rPr>
                  <a:t>Cipherspace</a:t>
                </a:r>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𝒞</m:t>
                    </m:r>
                    <m:r>
                      <a:rPr lang="en-US" sz="180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Lattice based but not used.</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Gen:</a:t>
                </a: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with small entries </a:t>
                </a:r>
                <a14:m>
                  <m:oMath xmlns:m="http://schemas.openxmlformats.org/officeDocument/2006/math">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𝑖𝑗</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oMath>
                </a14:m>
                <a:endParaRPr lang="en-US" sz="1800" kern="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Check </a:t>
                </a:r>
                <a14:m>
                  <m:oMath xmlns:m="http://schemas.openxmlformats.org/officeDocument/2006/math">
                    <m:r>
                      <a:rPr lang="en-US" sz="1800" b="0" i="1" kern="0" smtClea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invertible. </a:t>
                </a:r>
                <a14:m>
                  <m:oMath xmlns:m="http://schemas.openxmlformats.org/officeDocument/2006/math">
                    <m:r>
                      <a:rPr lang="en-US" sz="1800" i="1" ker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the secret key.</a:t>
                </a:r>
              </a:p>
              <a:p>
                <a:pPr marL="857250" lvl="1" indent="-457200">
                  <a:lnSpc>
                    <a:spcPct val="90000"/>
                  </a:lnSpc>
                  <a:buFont typeface="+mj-lt"/>
                  <a:buAutoNum type="arabicPeriod"/>
                </a:pPr>
                <a14:m>
                  <m:oMath xmlns:m="http://schemas.openxmlformats.org/officeDocument/2006/math">
                    <m:r>
                      <a:rPr lang="en-US" sz="1800" i="1" kern="0">
                        <a:latin typeface="Cambria Math" panose="02040503050406030204" pitchFamily="18" charset="0"/>
                      </a:rPr>
                      <m:t>𝐻</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𝐻𝑁𝐹</m:t>
                    </m:r>
                    <m:r>
                      <a:rPr lang="en-US" sz="1800" b="0" i="1" kern="0" smtClean="0">
                        <a:latin typeface="Cambria Math" panose="02040503050406030204" pitchFamily="18" charset="0"/>
                      </a:rPr>
                      <m:t>(</m:t>
                    </m:r>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b="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ℳ</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𝑟</m:t>
                        </m:r>
                      </m:e>
                    </m:acc>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r>
                      <a:rPr lang="en-US" sz="1800" b="0" i="0" kern="0" smtClean="0">
                        <a:latin typeface="Cambria Math" panose="02040503050406030204" pitchFamily="18" charset="0"/>
                      </a:rPr>
                      <m:t> </m:t>
                    </m:r>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𝑐</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𝑚</m:t>
                        </m:r>
                      </m:e>
                    </m:acc>
                    <m:r>
                      <a:rPr lang="en-US" sz="1800" b="0" i="1" kern="0" smtClean="0">
                        <a:latin typeface="Cambria Math" panose="02040503050406030204" pitchFamily="18" charset="0"/>
                      </a:rPr>
                      <m:t>+</m:t>
                    </m:r>
                    <m:acc>
                      <m:accPr>
                        <m:chr m:val="⃗"/>
                        <m:ctrlPr>
                          <a:rPr lang="en-US" sz="1800" i="1" kern="0" smtClean="0">
                            <a:latin typeface="Cambria Math" panose="02040503050406030204" pitchFamily="18" charset="0"/>
                          </a:rPr>
                        </m:ctrlPr>
                      </m:accPr>
                      <m:e>
                        <m:r>
                          <a:rPr lang="en-US" sz="1800" i="1" kern="0">
                            <a:latin typeface="Cambria Math" panose="02040503050406030204" pitchFamily="18" charset="0"/>
                          </a:rPr>
                          <m:t> </m:t>
                        </m:r>
                        <m:r>
                          <a:rPr lang="en-US" sz="1800" b="0" i="1" kern="0" smtClean="0">
                            <a:latin typeface="Cambria Math" panose="02040503050406030204" pitchFamily="18" charset="0"/>
                          </a:rPr>
                          <m:t>𝑟</m:t>
                        </m:r>
                      </m:e>
                    </m:acc>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a:t>
                </a:r>
              </a:p>
              <a:p>
                <a:pPr lvl="1">
                  <a:lnSpc>
                    <a:spcPct val="90000"/>
                  </a:lnSpc>
                  <a:buFont typeface="+mj-lt"/>
                  <a:buAutoNum type="arabicPeriod"/>
                </a:pPr>
                <a:r>
                  <a:rPr lang="en-US" sz="1800" kern="0" dirty="0" err="1">
                    <a:latin typeface="Calibri" panose="020F0502020204030204" pitchFamily="34" charset="0"/>
                    <a:cs typeface="Calibri" panose="020F0502020204030204" pitchFamily="34" charset="0"/>
                  </a:rPr>
                  <a:t>Babai</a:t>
                </a:r>
                <a:r>
                  <a:rPr lang="en-US" sz="1800" kern="0" dirty="0">
                    <a:latin typeface="Calibri" panose="020F0502020204030204" pitchFamily="34" charset="0"/>
                    <a:cs typeface="Calibri" panose="020F0502020204030204" pitchFamily="34" charset="0"/>
                  </a:rPr>
                  <a:t> round </a:t>
                </a:r>
                <a14:m>
                  <m:oMath xmlns:m="http://schemas.openxmlformats.org/officeDocument/2006/math">
                    <m:sSup>
                      <m:sSupPr>
                        <m:ctrlPr>
                          <a:rPr lang="en-US" sz="1800" i="1" kern="0" smtClean="0">
                            <a:latin typeface="Cambria Math" panose="02040503050406030204" pitchFamily="18" charset="0"/>
                          </a:rPr>
                        </m:ctrlPr>
                      </m:sSupPr>
                      <m:e>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𝐵𝑟𝑜𝑢𝑛𝑑</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𝑐</m:t>
                            </m:r>
                          </m:e>
                        </m:acc>
                      </m:e>
                    </m:d>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620253"/>
                <a:ext cx="8572500" cy="4876800"/>
              </a:xfrm>
              <a:prstGeom prst="rect">
                <a:avLst/>
              </a:prstGeom>
              <a:blipFill>
                <a:blip r:embed="rId2"/>
                <a:stretch>
                  <a:fillRect l="-593" t="-103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74361464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72</a:t>
            </a:fld>
            <a:endParaRPr lang="en-US"/>
          </a:p>
        </p:txBody>
      </p:sp>
      <p:sp>
        <p:nvSpPr>
          <p:cNvPr id="155652" name="Rectangle 2"/>
          <p:cNvSpPr>
            <a:spLocks noGrp="1" noChangeArrowheads="1"/>
          </p:cNvSpPr>
          <p:nvPr>
            <p:ph type="title"/>
          </p:nvPr>
        </p:nvSpPr>
        <p:spPr>
          <a:xfrm>
            <a:off x="495777" y="152400"/>
            <a:ext cx="7772400" cy="990600"/>
          </a:xfrm>
        </p:spPr>
        <p:txBody>
          <a:bodyPr/>
          <a:lstStyle/>
          <a:p>
            <a:r>
              <a:rPr lang="en-US" sz="3600" dirty="0"/>
              <a:t>GGH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42900" y="1423740"/>
                <a:ext cx="8572500" cy="4419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1800" b="0" i="1" kern="0" dirty="0">
                  <a:latin typeface="Cambria Math" panose="02040503050406030204" pitchFamily="18" charset="0"/>
                </a:endParaRPr>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m>
                          <m:mPr>
                            <m:mcs>
                              <m:mc>
                                <m:mcPr>
                                  <m:count m:val="4"/>
                                  <m:mcJc m:val="center"/>
                                </m:mcPr>
                              </m:mc>
                            </m:mcs>
                            <m:ctrlPr>
                              <a:rPr lang="en-US" sz="1800" b="0" i="1" kern="0" smtClean="0">
                                <a:latin typeface="Cambria Math" panose="02040503050406030204" pitchFamily="18" charset="0"/>
                              </a:rPr>
                            </m:ctrlPr>
                          </m:mPr>
                          <m:mr>
                            <m:e>
                              <m:r>
                                <m:rPr>
                                  <m:brk m:alnAt="7"/>
                                </m:rPr>
                                <a:rPr lang="en-US" sz="1800" b="0" i="1" kern="0" smtClean="0">
                                  <a:latin typeface="Cambria Math" panose="02040503050406030204" pitchFamily="18" charset="0"/>
                                </a:rPr>
                                <m:t>2</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mr>
                        </m:m>
                      </m:e>
                    </m:d>
                  </m:oMath>
                </a14:m>
                <a:r>
                  <a:rPr lang="en-US" sz="1800" kern="0" dirty="0"/>
                  <a:t>, H</a:t>
                </a:r>
                <a14:m>
                  <m:oMath xmlns:m="http://schemas.openxmlformats.org/officeDocument/2006/math">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44</m:t>
                              </m:r>
                            </m:e>
                            <m:e>
                              <m:r>
                                <a:rPr lang="en-US" sz="1800" b="0" i="1" kern="0" smtClean="0">
                                  <a:latin typeface="Cambria Math" panose="02040503050406030204" pitchFamily="18" charset="0"/>
                                </a:rPr>
                                <m:t>18</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49</m:t>
                              </m:r>
                            </m:e>
                          </m:mr>
                        </m:m>
                      </m:e>
                    </m:d>
                  </m:oMath>
                </a14:m>
                <a:r>
                  <a:rPr lang="en-US" sz="1800" kern="0" dirty="0"/>
                  <a:t>,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(−1,1,1,−1)</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(3,−4,1,3)</m:t>
                        </m:r>
                      </m:e>
                      <m:sup>
                        <m:r>
                          <a:rPr lang="en-US" sz="1800" b="0" i="1" kern="0" smtClean="0">
                            <a:latin typeface="Cambria Math" panose="02040503050406030204" pitchFamily="18" charset="0"/>
                          </a:rPr>
                          <m:t>𝑇</m:t>
                        </m:r>
                      </m:sup>
                    </m:sSup>
                  </m:oMath>
                </a14:m>
                <a:r>
                  <a:rPr lang="en-US" sz="1800" kern="0" dirty="0"/>
                  <a:t>, </a:t>
                </a:r>
                <a14:m>
                  <m:oMath xmlns:m="http://schemas.openxmlformats.org/officeDocument/2006/math">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𝐻𝑚</m:t>
                    </m:r>
                    <m:r>
                      <a:rPr lang="en-US" sz="1800" b="0" i="1" kern="0" smtClean="0">
                        <a:latin typeface="Cambria Math" panose="02040503050406030204" pitchFamily="18" charset="0"/>
                      </a:rPr>
                      <m:t>+</m:t>
                    </m:r>
                    <m:r>
                      <a:rPr lang="en-US" sz="1800" b="0" i="1" kern="0" smtClean="0">
                        <a:latin typeface="Cambria Math" panose="02040503050406030204" pitchFamily="18" charset="0"/>
                      </a:rPr>
                      <m:t>𝑟</m:t>
                    </m:r>
                    <m:r>
                      <a:rPr lang="en-US" sz="1800" b="0" i="1"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(2,−3,2,210)</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i="1" kern="0">
                        <a:latin typeface="Cambria Math" panose="02040503050406030204" pitchFamily="18" charset="0"/>
                      </a:rPr>
                      <m:t>=</m:t>
                    </m:r>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6</m:t>
                              </m:r>
                              <m:r>
                                <a:rPr lang="en-US" sz="1800" b="0" i="1" kern="0" smtClean="0">
                                  <a:latin typeface="Cambria Math" panose="02040503050406030204" pitchFamily="18" charset="0"/>
                                </a:rPr>
                                <m:t>1</m:t>
                              </m:r>
                            </m:e>
                            <m:e>
                              <m:r>
                                <a:rPr lang="en-US" sz="1800" b="0" i="1" kern="0" smtClean="0">
                                  <a:latin typeface="Cambria Math" panose="02040503050406030204" pitchFamily="18" charset="0"/>
                                </a:rPr>
                                <m:t>45</m:t>
                              </m:r>
                            </m:e>
                            <m:e>
                              <m:r>
                                <a:rPr lang="en-US" sz="1800" b="0" i="1" kern="0" smtClean="0">
                                  <a:latin typeface="Cambria Math" panose="02040503050406030204" pitchFamily="18" charset="0"/>
                                </a:rPr>
                                <m:t>10</m:t>
                              </m:r>
                            </m:e>
                            <m:e>
                              <m:r>
                                <a:rPr lang="en-US" sz="1800" b="0" i="1" kern="0" smtClean="0">
                                  <a:latin typeface="Cambria Math" panose="02040503050406030204" pitchFamily="18" charset="0"/>
                                </a:rPr>
                                <m:t>−27</m:t>
                              </m:r>
                            </m:e>
                          </m:mr>
                          <m:mr>
                            <m:e>
                              <m:r>
                                <a:rPr lang="en-US" sz="1800" i="1" kern="0" smtClean="0">
                                  <a:latin typeface="Cambria Math" panose="02040503050406030204" pitchFamily="18" charset="0"/>
                                </a:rPr>
                                <m:t>−</m:t>
                              </m:r>
                              <m:r>
                                <a:rPr lang="en-US" sz="1800" b="0" i="1" kern="0" smtClean="0">
                                  <a:latin typeface="Cambria Math" panose="02040503050406030204" pitchFamily="18" charset="0"/>
                                </a:rPr>
                                <m:t>10</m:t>
                              </m:r>
                            </m:e>
                            <m:e>
                              <m:r>
                                <a:rPr lang="en-US" sz="1800" b="0" i="1" kern="0" smtClean="0">
                                  <a:latin typeface="Cambria Math" panose="02040503050406030204" pitchFamily="18" charset="0"/>
                                </a:rPr>
                                <m:t>−13</m:t>
                              </m:r>
                            </m:e>
                            <m:e>
                              <m:r>
                                <a:rPr lang="en-US" sz="1800" b="0" i="1" kern="0" smtClean="0">
                                  <a:latin typeface="Cambria Math" panose="02040503050406030204" pitchFamily="18" charset="0"/>
                                </a:rPr>
                                <m:t>8</m:t>
                              </m:r>
                            </m:e>
                            <m:e>
                              <m:r>
                                <a:rPr lang="en-US" sz="1800" b="0" i="1" kern="0" smtClean="0">
                                  <a:latin typeface="Cambria Math" panose="02040503050406030204" pitchFamily="18" charset="0"/>
                                </a:rPr>
                                <m:t>−2</m:t>
                              </m:r>
                            </m:e>
                          </m:mr>
                          <m:mr>
                            <m:e>
                              <m:r>
                                <a:rPr lang="en-US" sz="1800" b="0" i="1" kern="0" smtClean="0">
                                  <a:latin typeface="Cambria Math" panose="02040503050406030204" pitchFamily="18" charset="0"/>
                                </a:rPr>
                                <m:t>29</m:t>
                              </m:r>
                            </m:e>
                            <m:e>
                              <m:r>
                                <a:rPr lang="en-US" sz="1800" b="0" i="1" kern="0" smtClean="0">
                                  <a:latin typeface="Cambria Math" panose="02040503050406030204" pitchFamily="18" charset="0"/>
                                </a:rPr>
                                <m:t>2</m:t>
                              </m:r>
                              <m:r>
                                <a:rPr lang="en-US" sz="1800" i="1" kern="0">
                                  <a:latin typeface="Cambria Math" panose="02040503050406030204" pitchFamily="18" charset="0"/>
                                </a:rPr>
                                <m:t>3</m:t>
                              </m:r>
                            </m:e>
                            <m:e>
                              <m:r>
                                <a:rPr lang="en-US" sz="1800" b="0" i="1" kern="0" smtClean="0">
                                  <a:latin typeface="Cambria Math" panose="02040503050406030204" pitchFamily="18" charset="0"/>
                                </a:rPr>
                                <m:t>16</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33</m:t>
                              </m:r>
                            </m:e>
                            <m:e>
                              <m:r>
                                <a:rPr lang="en-US" sz="1800" b="0" i="1" kern="0" smtClean="0">
                                  <a:latin typeface="Cambria Math" panose="02040503050406030204" pitchFamily="18" charset="0"/>
                                </a:rPr>
                                <m:t>38</m:t>
                              </m:r>
                            </m:e>
                            <m:e>
                              <m:r>
                                <a:rPr lang="en-US" sz="1800" i="1" kern="0">
                                  <a:latin typeface="Cambria Math" panose="02040503050406030204" pitchFamily="18" charset="0"/>
                                </a:rPr>
                                <m:t>3</m:t>
                              </m:r>
                            </m:e>
                            <m:e>
                              <m:r>
                                <a:rPr lang="en-US" sz="1800" i="1" kern="0">
                                  <a:latin typeface="Cambria Math" panose="02040503050406030204" pitchFamily="18" charset="0"/>
                                </a:rPr>
                                <m:t>−</m:t>
                              </m:r>
                              <m:r>
                                <a:rPr lang="en-US" sz="1800" b="0" i="1" kern="0" smtClean="0">
                                  <a:latin typeface="Cambria Math" panose="02040503050406030204" pitchFamily="18" charset="0"/>
                                </a:rPr>
                                <m:t>13</m:t>
                              </m:r>
                            </m:e>
                          </m:mr>
                        </m:m>
                      </m:e>
                    </m:d>
                    <m:r>
                      <a:rPr lang="en-US" sz="1800" b="0" i="0"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(−809,−55,−117,−396)</m:t>
                        </m:r>
                      </m:e>
                      <m:sup>
                        <m:r>
                          <a:rPr lang="en-US" sz="1800" b="0" i="1" kern="0" smtClean="0">
                            <a:latin typeface="Cambria Math" panose="02040503050406030204" pitchFamily="18" charset="0"/>
                          </a:rPr>
                          <m:t>𝑇</m:t>
                        </m:r>
                      </m:sup>
                    </m:sSup>
                    <m:r>
                      <a:rPr lang="en-US" sz="1800" b="0" i="0" kern="0" smtClean="0">
                        <a:latin typeface="Cambria Math" panose="02040503050406030204" pitchFamily="18" charset="0"/>
                      </a:rPr>
                      <m:t> </m:t>
                    </m:r>
                  </m:oMath>
                </a14:m>
                <a:endParaRPr lang="en-US" sz="1800" kern="0" dirty="0"/>
              </a:p>
              <a:p>
                <a:pPr>
                  <a:lnSpc>
                    <a:spcPct val="90000"/>
                  </a:lnSpc>
                </a:pPr>
                <a14:m>
                  <m:oMath xmlns:m="http://schemas.openxmlformats.org/officeDocument/2006/math">
                    <m:sSup>
                      <m:sSupPr>
                        <m:ctrlPr>
                          <a:rPr lang="en-US" sz="1800" i="1" kern="0">
                            <a:latin typeface="Cambria Math" panose="02040503050406030204" pitchFamily="18" charset="0"/>
                          </a:rPr>
                        </m:ctrlPr>
                      </m:sSupPr>
                      <m:e>
                        <m:r>
                          <a:rPr lang="en-US" sz="1800" b="0" i="1" kern="0" smtClean="0">
                            <a:latin typeface="Cambria Math" panose="02040503050406030204" pitchFamily="18" charset="0"/>
                          </a:rPr>
                          <m:t>𝐻</m:t>
                        </m:r>
                      </m:e>
                      <m:sup>
                        <m:r>
                          <a:rPr lang="en-US" sz="1800" i="1" kern="0">
                            <a:latin typeface="Cambria Math" panose="02040503050406030204" pitchFamily="18" charset="0"/>
                          </a:rPr>
                          <m:t>−1</m:t>
                        </m:r>
                      </m:sup>
                    </m:sSup>
                    <m:r>
                      <a:rPr lang="en-US" sz="1800" i="1" kern="0">
                        <a:latin typeface="Cambria Math" panose="02040503050406030204" pitchFamily="18" charset="0"/>
                      </a:rPr>
                      <m:t>= </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smtClea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i="1" kern="0">
                                  <a:latin typeface="Cambria Math" panose="02040503050406030204" pitchFamily="18" charset="0"/>
                                </a:rPr>
                                <m:t>0</m:t>
                              </m:r>
                            </m:e>
                            <m:e>
                              <m:r>
                                <a:rPr lang="en-US" sz="1800" b="0" i="1" kern="0" smtClean="0">
                                  <a:latin typeface="Cambria Math" panose="02040503050406030204" pitchFamily="18" charset="0"/>
                                </a:rPr>
                                <m:t>0</m:t>
                              </m:r>
                            </m:e>
                          </m:mr>
                          <m:mr>
                            <m:e>
                              <m:r>
                                <a:rPr lang="en-US" sz="1800" i="1" ker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i="1" kern="0">
                                  <a:latin typeface="Cambria Math" panose="02040503050406030204" pitchFamily="18" charset="0"/>
                                </a:rPr>
                                <m:t>1</m:t>
                              </m:r>
                            </m:e>
                            <m:e>
                              <m:r>
                                <a:rPr lang="en-US" sz="1800" b="0" i="1" kern="0" smtClean="0">
                                  <a:latin typeface="Cambria Math" panose="02040503050406030204" pitchFamily="18" charset="0"/>
                                </a:rPr>
                                <m:t>0</m:t>
                              </m:r>
                            </m:e>
                          </m:mr>
                          <m:mr>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−18</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e>
                          </m:mr>
                        </m:m>
                      </m:e>
                    </m:d>
                  </m:oMath>
                </a14:m>
                <a:r>
                  <a:rPr lang="en-US" sz="1800" kern="0" dirty="0"/>
                  <a:t>, </a:t>
                </a: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𝐵</m:t>
                        </m:r>
                      </m:e>
                      <m:sup>
                        <m:r>
                          <a:rPr lang="en-US" sz="1800" b="0" i="1" kern="0" smtClean="0">
                            <a:latin typeface="Cambria Math" panose="02040503050406030204" pitchFamily="18" charset="0"/>
                            <a:ea typeface="Cambria Math" panose="02040503050406030204" pitchFamily="18" charset="0"/>
                          </a:rPr>
                          <m:t>−1</m:t>
                        </m:r>
                      </m:sup>
                    </m:sSup>
                    <m:r>
                      <a:rPr lang="en-US" sz="1800" b="0" i="1" kern="0" smtClean="0">
                        <a:latin typeface="Cambria Math" panose="02040503050406030204" pitchFamily="18" charset="0"/>
                        <a:ea typeface="Cambria Math" panose="02040503050406030204" pitchFamily="18" charset="0"/>
                      </a:rPr>
                      <m:t>𝑐</m:t>
                    </m:r>
                    <m:r>
                      <a:rPr lang="en-US" sz="1800" b="0" i="1" kern="0" smtClea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(3,−4,1,3)</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42900" y="1423740"/>
                <a:ext cx="8572500" cy="4419600"/>
              </a:xfrm>
              <a:prstGeom prst="rect">
                <a:avLst/>
              </a:prstGeom>
              <a:blipFill>
                <a:blip r:embed="rId2"/>
                <a:stretch>
                  <a:fillRect l="-295"/>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1D0F890C-3884-914D-8F96-8BCA61782C2F}"/>
              </a:ext>
            </a:extLst>
          </p:cNvPr>
          <p:cNvSpPr txBox="1"/>
          <p:nvPr/>
        </p:nvSpPr>
        <p:spPr>
          <a:xfrm>
            <a:off x="457200"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23263051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73</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t>LWE</a:t>
            </a:r>
            <a:endParaRPr lang="en-US" sz="4000" dirty="0"/>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85800" y="2129413"/>
                <a:ext cx="77724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Based on solving noisy linear equations </a:t>
                </a:r>
                <a14:m>
                  <m:oMath xmlns:m="http://schemas.openxmlformats.org/officeDocument/2006/math">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sSup>
                      <m:sSupPr>
                        <m:ctrlPr>
                          <a:rPr lang="en-US" sz="2000" i="1" kern="0" smtClean="0">
                            <a:latin typeface="Cambria Math" panose="02040503050406030204" pitchFamily="18" charset="0"/>
                            <a:ea typeface="Cambria Math" panose="02040503050406030204" pitchFamily="18" charset="0"/>
                          </a:rPr>
                        </m:ctrlPr>
                      </m:sSupPr>
                      <m:e>
                        <m:sSub>
                          <m:sSubPr>
                            <m:ctrlPr>
                              <a:rPr lang="en-US" sz="2000" i="1" kern="0" smtClea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uniformly at random. </a:t>
                </a:r>
                <a14:m>
                  <m:oMath xmlns:m="http://schemas.openxmlformats.org/officeDocument/2006/math">
                    <m:acc>
                      <m:accPr>
                        <m:chr m:val="⃗"/>
                        <m:ctrlPr>
                          <a:rPr lang="en-US" sz="2000" i="1" kern="0">
                            <a:latin typeface="Cambria Math" panose="02040503050406030204" pitchFamily="18" charset="0"/>
                          </a:rPr>
                        </m:ctrlPr>
                      </m:accPr>
                      <m:e>
                        <m:r>
                          <a:rPr lang="en-US" sz="2000" b="0" i="1" kern="0" smtClean="0">
                            <a:latin typeface="Cambria Math" panose="02040503050406030204" pitchFamily="18" charset="0"/>
                          </a:rPr>
                          <m:t>𝑠</m:t>
                        </m:r>
                      </m:e>
                    </m:acc>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secret and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approximate equations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acc>
                      <m:accPr>
                        <m:chr m:val="⃗"/>
                        <m:ctrlPr>
                          <a:rPr lang="en-US" sz="2000" i="1" kern="0" smtClea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𝑠</m:t>
                        </m:r>
                      </m:e>
                    </m:acc>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Errors,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chosen from distribution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𝜒</m:t>
                    </m:r>
                  </m:oMath>
                </a14:m>
                <a:r>
                  <a:rPr lang="en-US" sz="2000" kern="0" dirty="0">
                    <a:latin typeface="Calibri" panose="020F0502020204030204" pitchFamily="34" charset="0"/>
                    <a:cs typeface="Calibri" panose="020F0502020204030204" pitchFamily="34" charset="0"/>
                  </a:rPr>
                  <a:t>.  Reduces to LWE. </a:t>
                </a:r>
                <a:r>
                  <a:rPr lang="en-US" sz="2000" dirty="0">
                    <a:latin typeface="Calibri" panose="020F0502020204030204" pitchFamily="34" charset="0"/>
                    <a:cs typeface="Calibri" panose="020F0502020204030204" pitchFamily="34" charset="0"/>
                  </a:rPr>
                  <a:t>Chris </a:t>
                </a:r>
                <a:r>
                  <a:rPr lang="en-US" sz="2000" dirty="0" err="1">
                    <a:latin typeface="Calibri" panose="020F0502020204030204" pitchFamily="34" charset="0"/>
                    <a:cs typeface="Calibri" panose="020F0502020204030204" pitchFamily="34" charset="0"/>
                  </a:rPr>
                  <a:t>Peikert</a:t>
                </a:r>
                <a:r>
                  <a:rPr lang="en-US" sz="2000" kern="0" dirty="0">
                    <a:latin typeface="Calibri" panose="020F0502020204030204" pitchFamily="34" charset="0"/>
                    <a:cs typeface="Calibri" panose="020F0502020204030204" pitchFamily="34" charset="0"/>
                  </a:rPr>
                  <a:t> et. al.</a:t>
                </a:r>
              </a:p>
              <a:p>
                <a:pPr>
                  <a:lnSpc>
                    <a:spcPct val="90000"/>
                  </a:lnSpc>
                </a:pPr>
                <a:r>
                  <a:rPr lang="en-US" sz="2000" kern="0" dirty="0">
                    <a:latin typeface="Calibri" panose="020F0502020204030204" pitchFamily="34" charset="0"/>
                    <a:cs typeface="Calibri" panose="020F0502020204030204" pitchFamily="34" charset="0"/>
                  </a:rPr>
                  <a:t>Search LWE problem: Given the above, find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Decision LWE: Distinguish with non-negligible probability, between </a:t>
                </a:r>
                <a14:m>
                  <m:oMath xmlns:m="http://schemas.openxmlformats.org/officeDocument/2006/math">
                    <m:acc>
                      <m:accPr>
                        <m:chr m:val="⃗"/>
                        <m:ctrlPr>
                          <a:rPr lang="en-US" sz="2000" i="1" kern="0" smtClean="0">
                            <a:latin typeface="Cambria Math" panose="02040503050406030204" pitchFamily="18" charset="0"/>
                          </a:rPr>
                        </m:ctrlPr>
                      </m:accPr>
                      <m:e>
                        <m:r>
                          <a:rPr lang="en-US" sz="2000" b="0" i="1" kern="0" smtClean="0">
                            <a:latin typeface="Cambria Math" panose="02040503050406030204" pitchFamily="18" charset="0"/>
                          </a:rPr>
                          <m:t>𝑏</m:t>
                        </m:r>
                      </m:e>
                    </m:acc>
                    <m:r>
                      <a:rPr lang="en-US" sz="2000" b="0" i="1" kern="0" smtClean="0">
                        <a:latin typeface="Cambria Math" panose="02040503050406030204" pitchFamily="18" charset="0"/>
                      </a:rPr>
                      <m:t>=</m:t>
                    </m:r>
                    <m:r>
                      <a:rPr lang="en-US" sz="2000" b="0" i="1" kern="0" smtClean="0">
                        <a:latin typeface="Cambria Math" panose="02040503050406030204" pitchFamily="18" charset="0"/>
                      </a:rPr>
                      <m:t>𝐴</m:t>
                    </m:r>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r>
                  <a:rPr lang="en-US" sz="200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𝑒</m:t>
                        </m:r>
                      </m:e>
                    </m:acc>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r>
                      <a:rPr lang="en-US" sz="200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oMath>
                </a14:m>
                <a:r>
                  <a:rPr lang="en-US" sz="2000" kern="0" dirty="0">
                    <a:latin typeface="Calibri" panose="020F0502020204030204" pitchFamily="34" charset="0"/>
                    <a:cs typeface="Calibri" panose="020F0502020204030204" pitchFamily="34" charset="0"/>
                  </a:rPr>
                  <a:t> chosen uniformly at random given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m:t>
                    </m:r>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Regev’s</a:t>
                </a:r>
                <a:r>
                  <a:rPr lang="en-US" sz="2000" kern="0" dirty="0">
                    <a:latin typeface="Calibri" panose="020F0502020204030204" pitchFamily="34" charset="0"/>
                    <a:cs typeface="Calibri" panose="020F0502020204030204" pitchFamily="34" charset="0"/>
                  </a:rPr>
                  <a:t> results show it is possible to pick parameters so that solving the cipher is equivalent to solving worst-case LWE</a:t>
                </a:r>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85800" y="2129413"/>
                <a:ext cx="7772400" cy="4343400"/>
              </a:xfrm>
              <a:prstGeom prst="rect">
                <a:avLst/>
              </a:prstGeom>
              <a:blipFill>
                <a:blip r:embed="rId2"/>
                <a:stretch>
                  <a:fillRect l="-979" t="-116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0478154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74</a:t>
            </a:fld>
            <a:endParaRPr lang="en-US"/>
          </a:p>
        </p:txBody>
      </p:sp>
      <p:sp>
        <p:nvSpPr>
          <p:cNvPr id="155652" name="Rectangle 2"/>
          <p:cNvSpPr>
            <a:spLocks noGrp="1" noChangeArrowheads="1"/>
          </p:cNvSpPr>
          <p:nvPr>
            <p:ph type="title"/>
          </p:nvPr>
        </p:nvSpPr>
        <p:spPr>
          <a:xfrm>
            <a:off x="697523" y="10048"/>
            <a:ext cx="7772400" cy="990600"/>
          </a:xfrm>
        </p:spPr>
        <p:txBody>
          <a:bodyPr/>
          <a:lstStyle/>
          <a:p>
            <a:r>
              <a:rPr lang="en-US" sz="3600" dirty="0"/>
              <a:t>LWE cryptosystem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333500"/>
                <a:ext cx="8382000" cy="5143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400"/>
                  </a:spcBef>
                </a:pPr>
                <a:r>
                  <a:rPr lang="en-US" sz="1800" kern="0" dirty="0">
                    <a:latin typeface="Calibri" panose="020F0502020204030204" pitchFamily="34" charset="0"/>
                    <a:cs typeface="Calibri" panose="020F0502020204030204" pitchFamily="34" charset="0"/>
                  </a:rPr>
                  <a:t>Given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𝑙</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𝑟</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𝜒</m:t>
                        </m:r>
                      </m:e>
                    </m:d>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is a probability distribution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𝑞</m:t>
                        </m:r>
                      </m:sub>
                    </m:sSub>
                    <m:r>
                      <a:rPr lang="en-US" sz="1800" b="0" i="0"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message space is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2</m:t>
                            </m:r>
                          </m:sub>
                        </m:sSub>
                      </m:e>
                      <m:sup>
                        <m:r>
                          <a:rPr lang="en-US" sz="1800" b="0" i="1" kern="0" smtClean="0">
                            <a:latin typeface="Cambria Math" panose="02040503050406030204" pitchFamily="18" charset="0"/>
                          </a:rPr>
                          <m:t>𝑙</m:t>
                        </m:r>
                      </m:sup>
                    </m:sSup>
                  </m:oMath>
                </a14:m>
                <a:r>
                  <a:rPr lang="en-US" sz="1800" b="0" i="1" kern="0" dirty="0">
                    <a:latin typeface="Cambria Math" panose="02040503050406030204" pitchFamily="18" charset="0"/>
                  </a:rPr>
                  <a:t> </a:t>
                </a:r>
                <a:r>
                  <a:rPr lang="en-US" sz="1800" b="0" kern="0" dirty="0">
                    <a:latin typeface="Calibri" panose="020F0502020204030204" pitchFamily="34" charset="0"/>
                    <a:cs typeface="Calibri" panose="020F0502020204030204" pitchFamily="34" charset="0"/>
                  </a:rPr>
                  <a:t>and cipher space is</a:t>
                </a:r>
                <a:r>
                  <a:rPr lang="en-US" sz="180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𝑛</m:t>
                        </m:r>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a:t>
                </a:r>
              </a:p>
              <a:p>
                <a:pPr>
                  <a:lnSpc>
                    <a:spcPct val="90000"/>
                  </a:lnSpc>
                  <a:spcBef>
                    <a:spcPts val="400"/>
                  </a:spcBef>
                </a:pPr>
                <a:r>
                  <a:rPr lang="en-US" sz="1800" kern="0" dirty="0">
                    <a:latin typeface="Calibri" panose="020F0502020204030204" pitchFamily="34" charset="0"/>
                    <a:cs typeface="Calibri" panose="020F0502020204030204" pitchFamily="34" charset="0"/>
                  </a:rPr>
                  <a:t>Key Gen</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S</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𝐴</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E</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Private key is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public key is </a:t>
                </a:r>
                <a14:m>
                  <m:oMath xmlns:m="http://schemas.openxmlformats.org/officeDocument/2006/math">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r>
                      <a:rPr lang="en-US" sz="1800" b="0" i="1" kern="0" smtClean="0">
                        <a:latin typeface="Cambria Math" panose="02040503050406030204" pitchFamily="18" charset="0"/>
                      </a:rPr>
                      <m:t>, </m:t>
                    </m:r>
                    <m:r>
                      <a:rPr lang="en-US" sz="1800" b="0" i="1" kern="0" smtClean="0">
                        <a:latin typeface="Cambria Math" panose="02040503050406030204" pitchFamily="18" charset="0"/>
                      </a:rPr>
                      <m:t>𝑃</m:t>
                    </m:r>
                    <m:r>
                      <a:rPr lang="en-US" sz="1800" b="0" i="1" kern="0" smtClean="0">
                        <a:latin typeface="Cambria Math" panose="02040503050406030204" pitchFamily="18" charset="0"/>
                      </a:rPr>
                      <m:t>=</m:t>
                    </m:r>
                    <m:r>
                      <a:rPr lang="en-US" sz="1800" b="0" i="1" kern="0" smtClean="0">
                        <a:latin typeface="Cambria Math" panose="02040503050406030204" pitchFamily="18" charset="0"/>
                      </a:rPr>
                      <m:t>𝐴𝑆</m:t>
                    </m:r>
                    <m:r>
                      <a:rPr lang="en-US" sz="1800" b="0" i="1" kern="0" smtClean="0">
                        <a:latin typeface="Cambria Math" panose="02040503050406030204" pitchFamily="18" charset="0"/>
                      </a:rPr>
                      <m:t>+</m:t>
                    </m:r>
                    <m:r>
                      <a:rPr lang="en-US" sz="1800" b="0" i="1" kern="0" smtClean="0">
                        <a:latin typeface="Cambria Math" panose="02040503050406030204" pitchFamily="18" charset="0"/>
                      </a:rPr>
                      <m:t>𝐸</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285750">
                  <a:lnSpc>
                    <a:spcPct val="90000"/>
                  </a:lnSpc>
                  <a:spcBef>
                    <a:spcPts val="400"/>
                  </a:spcBef>
                </a:pPr>
                <a:r>
                  <a:rPr lang="en-US" sz="1800" kern="0" dirty="0">
                    <a:latin typeface="Calibri" panose="020F0502020204030204" pitchFamily="34" charset="0"/>
                    <a:cs typeface="Calibri" panose="020F0502020204030204" pitchFamily="34" charset="0"/>
                  </a:rPr>
                  <a:t>Enc</a:t>
                </a:r>
              </a:p>
              <a:p>
                <a:pPr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𝑣</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ea typeface="Cambria Math" panose="02040503050406030204" pitchFamily="18" charset="0"/>
                              </a:rPr>
                              <m:t>2</m:t>
                            </m:r>
                          </m:sub>
                        </m:sSub>
                      </m:e>
                      <m:sup>
                        <m:r>
                          <a:rPr lang="en-US" sz="1800" i="1" kern="0">
                            <a:latin typeface="Cambria Math" panose="02040503050406030204" pitchFamily="18" charset="0"/>
                          </a:rPr>
                          <m:t>𝑙</m:t>
                        </m:r>
                      </m:sup>
                    </m:sSup>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b="0" i="1" kern="0" smtClea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{0,1}</m:t>
                        </m:r>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uniformly at random</a:t>
                </a:r>
              </a:p>
              <a:p>
                <a:pPr lvl="1">
                  <a:lnSpc>
                    <a:spcPct val="90000"/>
                  </a:lnSpc>
                  <a:spcBef>
                    <a:spcPts val="400"/>
                  </a:spcBef>
                  <a:buFont typeface="+mj-lt"/>
                  <a:buAutoNum type="arabicPeriod"/>
                </a:pP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𝐶𝑇</m:t>
                        </m:r>
                      </m:e>
                    </m:acc>
                    <m:r>
                      <a:rPr lang="en-US" sz="1800" b="0" i="1" kern="0" smtClean="0">
                        <a:latin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𝐴</m:t>
                        </m:r>
                      </m:e>
                      <m:sup>
                        <m:r>
                          <a:rPr lang="en-US" sz="1800" b="0" i="1" kern="0" smtClean="0">
                            <a:latin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 </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𝑃</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0"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𝑣</m:t>
                        </m:r>
                      </m:e>
                    </m:acc>
                  </m:oMath>
                </a14:m>
                <a:r>
                  <a:rPr lang="en-US" sz="1800" kern="0" dirty="0">
                    <a:latin typeface="Calibri" panose="020F0502020204030204" pitchFamily="34" charset="0"/>
                    <a:cs typeface="Calibri" panose="020F0502020204030204" pitchFamily="34" charset="0"/>
                  </a:rPr>
                  <a:t>))</a:t>
                </a:r>
              </a:p>
              <a:p>
                <a:pPr marL="285750">
                  <a:lnSpc>
                    <a:spcPct val="90000"/>
                  </a:lnSpc>
                  <a:spcBef>
                    <a:spcPts val="400"/>
                  </a:spcBef>
                </a:pPr>
                <a:r>
                  <a:rPr lang="en-US" sz="1800" kern="0" dirty="0">
                    <a:latin typeface="Calibri" panose="020F0502020204030204" pitchFamily="34" charset="0"/>
                    <a:cs typeface="Calibri" panose="020F0502020204030204" pitchFamily="34" charset="0"/>
                  </a:rPr>
                  <a:t>Dec</a:t>
                </a:r>
              </a:p>
              <a:p>
                <a:pPr marL="685800"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𝑆</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𝑚𝑜𝑑</m:t>
                    </m:r>
                    <m:r>
                      <a:rPr lang="en-US" sz="1800" b="0" i="1" kern="0" smtClean="0">
                        <a:latin typeface="Cambria Math" panose="02040503050406030204" pitchFamily="18" charset="0"/>
                        <a:ea typeface="Cambria Math" panose="02040503050406030204" pitchFamily="18" charset="0"/>
                      </a:rPr>
                      <m:t> 2)</m:t>
                    </m:r>
                  </m:oMath>
                </a14:m>
                <a:endParaRPr lang="en-US" sz="1800" kern="0" dirty="0">
                  <a:latin typeface="Calibri" panose="020F0502020204030204" pitchFamily="34" charset="0"/>
                  <a:cs typeface="Calibri" panose="020F0502020204030204" pitchFamily="34" charset="0"/>
                </a:endParaRPr>
              </a:p>
              <a:p>
                <a:pPr marL="400050" lvl="1" indent="0">
                  <a:lnSpc>
                    <a:spcPct val="90000"/>
                  </a:lnSpc>
                  <a:buNone/>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Decryption may have errors.  Suppose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i="1" ker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is a discrete Gaussian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𝐷</m:t>
                        </m:r>
                      </m:e>
                      <m:sub>
                        <m:r>
                          <a:rPr lang="en-US" sz="1800" i="1" kern="0" smtClean="0">
                            <a:latin typeface="Cambria Math" panose="02040503050406030204" pitchFamily="18" charset="0"/>
                            <a:ea typeface="Cambria Math" panose="02040503050406030204" pitchFamily="18" charset="0"/>
                          </a:rPr>
                          <m:t>ℤ</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sub>
                    </m:sSub>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𝐸</m:t>
                        </m:r>
                      </m:e>
                      <m:sup>
                        <m:r>
                          <a:rPr lang="en-US" sz="1800" i="1" kern="0">
                            <a:latin typeface="Cambria Math" panose="02040503050406030204" pitchFamily="18" charset="0"/>
                          </a:rPr>
                          <m:t>𝑇</m:t>
                        </m:r>
                      </m:sup>
                    </m:sSup>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𝑎</m:t>
                        </m:r>
                      </m:e>
                    </m:acc>
                  </m:oMath>
                </a14:m>
                <a:r>
                  <a:rPr lang="en-US" sz="1800" kern="0" dirty="0">
                    <a:latin typeface="Calibri" panose="020F0502020204030204" pitchFamily="34" charset="0"/>
                    <a:cs typeface="Calibri" panose="020F0502020204030204" pitchFamily="34" charset="0"/>
                  </a:rPr>
                  <a:t> has magnitude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ad>
                      <m:radPr>
                        <m:degHide m:val="on"/>
                        <m:ctrlPr>
                          <a:rPr lang="en-US" sz="180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𝑚</m:t>
                        </m:r>
                      </m:e>
                    </m:rad>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with high probability.  Error occurs if </a:t>
                </a: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𝐸</m:t>
                        </m:r>
                      </m:e>
                      <m:sup>
                        <m:r>
                          <a:rPr lang="en-US" sz="1800" b="0" i="1" kern="0" smtClean="0">
                            <a:latin typeface="Cambria Math" panose="02040503050406030204" pitchFamily="18" charset="0"/>
                          </a:rPr>
                          <m:t>𝑇</m:t>
                        </m:r>
                      </m:sup>
                    </m:sSup>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𝑎</m:t>
                        </m:r>
                      </m:e>
                    </m:acc>
                    <m:r>
                      <a:rPr lang="en-US" sz="180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4</m:t>
                        </m:r>
                      </m:den>
                    </m:f>
                  </m:oMath>
                </a14:m>
                <a:r>
                  <a:rPr lang="en-US" sz="1800" kern="0" dirty="0">
                    <a:latin typeface="Calibri" panose="020F0502020204030204" pitchFamily="34" charset="0"/>
                    <a:cs typeface="Calibri" panose="020F0502020204030204" pitchFamily="34" charset="0"/>
                  </a:rPr>
                  <a:t>.  One can show that for any </a:t>
                </a:r>
                <a14:m>
                  <m:oMath xmlns:m="http://schemas.openxmlformats.org/officeDocument/2006/math">
                    <m:r>
                      <a:rPr lang="en-US" sz="1800" i="1" kern="0">
                        <a:latin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such that the error is small and the underlying LWE problem is hard.</a:t>
                </a:r>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333500"/>
                <a:ext cx="8382000" cy="5143500"/>
              </a:xfrm>
              <a:prstGeom prst="rect">
                <a:avLst/>
              </a:prstGeom>
              <a:blipFill>
                <a:blip r:embed="rId2"/>
                <a:stretch>
                  <a:fillRect l="-606" t="-1232" r="-4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91899514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75</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4478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𝑛</m:t>
                    </m:r>
                    <m:r>
                      <a:rPr lang="en-US" sz="2000" b="0" i="1" kern="0" smtClean="0">
                        <a:latin typeface="Cambria Math" panose="02040503050406030204" pitchFamily="18" charset="0"/>
                      </a:rPr>
                      <m:t>=4,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=23,</m:t>
                    </m:r>
                    <m:r>
                      <a:rPr lang="en-US" sz="2000" b="0" i="1" kern="0" smtClean="0">
                        <a:latin typeface="Cambria Math" panose="02040503050406030204" pitchFamily="18" charset="0"/>
                      </a:rPr>
                      <m:t>𝑚</m:t>
                    </m:r>
                    <m:r>
                      <a:rPr lang="en-US" sz="2000" b="0" i="1" kern="0" smtClean="0">
                        <a:latin typeface="Cambria Math" panose="02040503050406030204" pitchFamily="18" charset="0"/>
                      </a:rPr>
                      <m:t>=8, </m:t>
                    </m:r>
                    <m:r>
                      <a:rPr lang="en-US" sz="2000" b="0" i="1" kern="0" smtClean="0">
                        <a:latin typeface="Cambria Math" panose="02040503050406030204" pitchFamily="18" charset="0"/>
                        <a:ea typeface="Cambria Math" panose="02040503050406030204" pitchFamily="18" charset="0"/>
                      </a:rPr>
                      <m:t>𝛼</m:t>
                    </m:r>
                    <m:r>
                      <a:rPr lang="en-US" sz="2000" b="0" i="0"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5</m:t>
                        </m:r>
                      </m:num>
                      <m:den>
                        <m:r>
                          <a:rPr lang="en-US" sz="2000" b="0" i="1" kern="0" smtClean="0">
                            <a:latin typeface="Cambria Math" panose="02040503050406030204" pitchFamily="18" charset="0"/>
                            <a:ea typeface="Cambria Math" panose="02040503050406030204" pitchFamily="18" charset="0"/>
                          </a:rPr>
                          <m:t>23</m:t>
                        </m:r>
                      </m:den>
                    </m:f>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=5, </m:t>
                    </m:r>
                    <m:r>
                      <a:rPr lang="en-US" sz="2000" b="0" i="1" kern="0" smtClean="0">
                        <a:latin typeface="Cambria Math" panose="02040503050406030204" pitchFamily="18" charset="0"/>
                        <a:ea typeface="Cambria Math" panose="02040503050406030204" pitchFamily="18" charset="0"/>
                      </a:rPr>
                      <m:t>𝜎</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𝑠</m:t>
                        </m:r>
                      </m:num>
                      <m:den>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2</m:t>
                            </m:r>
                            <m:r>
                              <a:rPr lang="en-US" sz="2000" b="0" i="1" kern="0" smtClean="0">
                                <a:latin typeface="Cambria Math" panose="02040503050406030204" pitchFamily="18" charset="0"/>
                                <a:ea typeface="Cambria Math" panose="02040503050406030204" pitchFamily="18" charset="0"/>
                              </a:rPr>
                              <m:t>𝜋</m:t>
                            </m:r>
                          </m:e>
                        </m:rad>
                      </m:den>
                    </m:f>
                  </m:oMath>
                </a14:m>
                <a:endParaRPr lang="en-US" sz="2000" kern="0" dirty="0"/>
              </a:p>
              <a:p>
                <a:pPr marL="0" indent="0">
                  <a:lnSpc>
                    <a:spcPct val="90000"/>
                  </a:lnSpc>
                  <a:buNone/>
                </a:pPr>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9</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13</m:t>
                              </m:r>
                            </m:e>
                          </m:mr>
                          <m:mr>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8</m:t>
                              </m:r>
                            </m:e>
                          </m:mr>
                          <m:mr>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11</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12</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7</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7</m:t>
                              </m:r>
                            </m:e>
                          </m:mr>
                        </m:m>
                      </m:e>
                    </m:d>
                  </m:oMath>
                </a14:m>
                <a:r>
                  <a:rPr lang="en-US" sz="2000" kern="0" dirty="0"/>
                  <a:t>,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18</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14</m:t>
                              </m:r>
                            </m:e>
                            <m:e>
                              <m:r>
                                <a:rPr lang="en-US" sz="2000" b="0" i="1" kern="0" smtClean="0">
                                  <a:latin typeface="Cambria Math" panose="02040503050406030204" pitchFamily="18" charset="0"/>
                                </a:rPr>
                                <m:t>18</m:t>
                              </m:r>
                            </m:e>
                          </m:mr>
                        </m:m>
                      </m:e>
                    </m:d>
                  </m:oMath>
                </a14:m>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447800"/>
                <a:ext cx="8305800" cy="4343400"/>
              </a:xfrm>
              <a:prstGeom prst="rect">
                <a:avLst/>
              </a:prstGeom>
              <a:blipFill>
                <a:blip r:embed="rId2"/>
                <a:stretch>
                  <a:fillRect l="-61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BBE4DAB-06D5-5947-AC9B-8A768968A985}"/>
              </a:ext>
            </a:extLst>
          </p:cNvPr>
          <p:cNvSpPr txBox="1"/>
          <p:nvPr/>
        </p:nvSpPr>
        <p:spPr>
          <a:xfrm>
            <a:off x="703385"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9423508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76</a:t>
            </a:fld>
            <a:endParaRPr lang="en-US"/>
          </a:p>
        </p:txBody>
      </p:sp>
      <p:sp>
        <p:nvSpPr>
          <p:cNvPr id="155652" name="Rectangle 2"/>
          <p:cNvSpPr>
            <a:spLocks noGrp="1" noChangeArrowheads="1"/>
          </p:cNvSpPr>
          <p:nvPr>
            <p:ph type="title"/>
          </p:nvPr>
        </p:nvSpPr>
        <p:spPr>
          <a:xfrm>
            <a:off x="703385" y="65316"/>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589315"/>
                <a:ext cx="8305800" cy="36684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2000" b="0" i="1" kern="0" dirty="0">
                  <a:latin typeface="Cambria Math" panose="02040503050406030204" pitchFamily="18" charset="0"/>
                </a:endParaRPr>
              </a:p>
              <a:p>
                <a:pPr>
                  <a:lnSpc>
                    <a:spcPct val="90000"/>
                  </a:lnSpc>
                </a:pPr>
                <a14:m>
                  <m:oMath xmlns:m="http://schemas.openxmlformats.org/officeDocument/2006/math">
                    <m:r>
                      <a:rPr lang="en-US" sz="2000" b="0" i="1" kern="0" smtClean="0">
                        <a:latin typeface="Cambria Math" panose="02040503050406030204" pitchFamily="18" charset="0"/>
                      </a:rPr>
                      <m:t>𝐸</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mr>
                        </m:m>
                      </m:e>
                    </m:d>
                  </m:oMath>
                </a14:m>
                <a:r>
                  <a:rPr lang="en-US" sz="2000" kern="0" dirty="0"/>
                  <a:t>, </a:t>
                </a:r>
                <a14:m>
                  <m:oMath xmlns:m="http://schemas.openxmlformats.org/officeDocument/2006/math">
                    <m:r>
                      <m:rPr>
                        <m:sty m:val="p"/>
                      </m:rPr>
                      <a:rPr lang="en-US" sz="2000" b="0" i="0" kern="0" smtClean="0">
                        <a:latin typeface="Cambria Math" panose="02040503050406030204" pitchFamily="18" charset="0"/>
                      </a:rPr>
                      <m:t>P</m:t>
                    </m:r>
                    <m:r>
                      <a:rPr lang="en-US" sz="2000" i="1" ker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1</m:t>
                              </m:r>
                              <m:r>
                                <a:rPr lang="en-US" sz="2000" i="1" kern="0">
                                  <a:latin typeface="Cambria Math" panose="02040503050406030204" pitchFamily="18" charset="0"/>
                                </a:rPr>
                                <m:t>0</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r>
                                <a:rPr lang="en-US" sz="2000" i="1" kern="0">
                                  <a:latin typeface="Cambria Math" panose="02040503050406030204" pitchFamily="18" charset="0"/>
                                </a:rPr>
                                <m:t>1</m:t>
                              </m:r>
                            </m:e>
                            <m:e>
                              <m:r>
                                <a:rPr lang="en-US" sz="2000" b="0" i="1" kern="0" smtClean="0">
                                  <a:latin typeface="Cambria Math" panose="02040503050406030204" pitchFamily="18" charset="0"/>
                                </a:rPr>
                                <m:t>7</m:t>
                              </m:r>
                            </m:e>
                          </m:mr>
                          <m:mr>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6</m:t>
                              </m:r>
                            </m:e>
                            <m:e>
                              <m:r>
                                <a:rPr lang="en-US" sz="2000" i="1" kern="0">
                                  <a:latin typeface="Cambria Math" panose="02040503050406030204" pitchFamily="18" charset="0"/>
                                </a:rPr>
                                <m:t>1</m:t>
                              </m:r>
                              <m:r>
                                <a:rPr lang="en-US" sz="2000" b="0" i="1" kern="0" smtClean="0">
                                  <a:latin typeface="Cambria Math" panose="02040503050406030204" pitchFamily="18" charset="0"/>
                                </a:rPr>
                                <m:t>3</m:t>
                              </m:r>
                            </m:e>
                          </m:mr>
                          <m:mr>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0</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2</m:t>
                              </m:r>
                              <m:r>
                                <a:rPr lang="en-US" sz="2000" i="1" kern="0">
                                  <a:latin typeface="Cambria Math" panose="02040503050406030204" pitchFamily="18" charset="0"/>
                                </a:rPr>
                                <m:t>0</m:t>
                              </m:r>
                            </m:e>
                            <m:e>
                              <m:r>
                                <a:rPr lang="en-US" sz="2000" b="0" i="1" kern="0" smtClean="0">
                                  <a:latin typeface="Cambria Math" panose="02040503050406030204" pitchFamily="18" charset="0"/>
                                </a:rPr>
                                <m:t>17</m:t>
                              </m:r>
                            </m:e>
                          </m:mr>
                          <m:mr>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21</m:t>
                              </m:r>
                            </m:e>
                            <m:e>
                              <m:r>
                                <a:rPr lang="en-US" sz="2000" i="1" kern="0">
                                  <a:latin typeface="Cambria Math" panose="02040503050406030204" pitchFamily="18" charset="0"/>
                                </a:rPr>
                                <m:t>1</m:t>
                              </m:r>
                            </m:e>
                            <m:e>
                              <m:r>
                                <a:rPr lang="en-US" sz="2000" i="1" kern="0">
                                  <a:latin typeface="Cambria Math" panose="02040503050406030204" pitchFamily="18" charset="0"/>
                                </a:rPr>
                                <m:t>2</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r>
                                <a:rPr lang="en-US" sz="2000" i="1" kern="0">
                                  <a:latin typeface="Cambria Math" panose="02040503050406030204" pitchFamily="18" charset="0"/>
                                </a:rPr>
                                <m:t>2</m:t>
                              </m:r>
                            </m:e>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19</m:t>
                              </m:r>
                            </m:e>
                          </m:mr>
                          <m:mr>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7</m:t>
                              </m:r>
                            </m:e>
                            <m:e>
                              <m:r>
                                <a:rPr lang="en-US" sz="2000" i="1" kern="0">
                                  <a:latin typeface="Cambria Math" panose="02040503050406030204" pitchFamily="18" charset="0"/>
                                </a:rPr>
                                <m:t>1</m:t>
                              </m:r>
                              <m:r>
                                <a:rPr lang="en-US" sz="2000" b="0" i="1" kern="0" smtClean="0">
                                  <a:latin typeface="Cambria Math" panose="02040503050406030204" pitchFamily="18" charset="0"/>
                                </a:rPr>
                                <m:t>5</m:t>
                              </m:r>
                            </m:e>
                          </m:mr>
                        </m:m>
                      </m:e>
                    </m:d>
                  </m:oMath>
                </a14:m>
                <a:r>
                  <a:rPr lang="en-US" sz="2000" kern="0" dirty="0"/>
                  <a:t>,  </a:t>
                </a:r>
              </a:p>
              <a:p>
                <a:pPr>
                  <a:lnSpc>
                    <a:spcPct val="90000"/>
                  </a:lnSpc>
                </a:pPr>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589315"/>
                <a:ext cx="8305800" cy="3668486"/>
              </a:xfrm>
              <a:prstGeom prst="rect">
                <a:avLst/>
              </a:prstGeom>
              <a:blipFill>
                <a:blip r:embed="rId2"/>
                <a:stretch>
                  <a:fillRect l="-45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04549116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77</a:t>
            </a:fld>
            <a:endParaRPr lang="en-US"/>
          </a:p>
        </p:txBody>
      </p:sp>
      <p:sp>
        <p:nvSpPr>
          <p:cNvPr id="155652" name="Rectangle 2"/>
          <p:cNvSpPr>
            <a:spLocks noGrp="1" noChangeArrowheads="1"/>
          </p:cNvSpPr>
          <p:nvPr>
            <p:ph type="title"/>
          </p:nvPr>
        </p:nvSpPr>
        <p:spPr>
          <a:xfrm>
            <a:off x="657330" y="107731"/>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85800" y="1669473"/>
                <a:ext cx="7772400" cy="427412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using </a:t>
                </a:r>
                <a14:m>
                  <m:oMath xmlns:m="http://schemas.openxmlformats.org/officeDocument/2006/math">
                    <m:r>
                      <m:rPr>
                        <m:sty m:val="p"/>
                      </m:rPr>
                      <a:rPr lang="en-US" sz="2000" b="0" i="0" kern="0" smtClea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1,1,0,1,0,0,0,1</m:t>
                        </m:r>
                        <m:r>
                          <a:rPr lang="en-US" sz="2000" i="1" kern="0">
                            <a:latin typeface="Cambria Math" panose="02040503050406030204" pitchFamily="18" charset="0"/>
                          </a:rPr>
                          <m:t>)</m:t>
                        </m:r>
                      </m:e>
                      <m:sup>
                        <m:r>
                          <a:rPr lang="en-US" sz="2000" i="1" kern="0">
                            <a:latin typeface="Cambria Math" panose="02040503050406030204" pitchFamily="18" charset="0"/>
                          </a:rPr>
                          <m:t>𝑇</m:t>
                        </m:r>
                      </m:sup>
                    </m:sSup>
                  </m:oMath>
                </a14:m>
                <a:endParaRPr lang="en-US" sz="200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23</m:t>
                        </m:r>
                      </m:num>
                      <m:den>
                        <m:r>
                          <a:rPr lang="en-US" sz="2000" b="0" i="1" kern="0" smtClea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12,0,12,12</m:t>
                            </m:r>
                          </m:e>
                        </m:d>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oMath>
                </a14:m>
                <a:endParaRPr lang="en-US" sz="2000" b="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𝑐</m:t>
                        </m:r>
                      </m:e>
                    </m:d>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0"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𝑃</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1" kern="0" smtClea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((3,14,2,7)</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4,5,7,5</m:t>
                        </m:r>
                        <m:r>
                          <a:rPr lang="en-US" sz="2000" i="1" kern="0">
                            <a:latin typeface="Cambria Math" panose="02040503050406030204" pitchFamily="18" charset="0"/>
                            <a:ea typeface="Cambria Math" panose="02040503050406030204" pitchFamily="18" charset="0"/>
                          </a:rPr>
                          <m:t>)</m:t>
                        </m:r>
                      </m:e>
                      <m:sup>
                        <m:r>
                          <a:rPr lang="en-US" sz="2000" i="1" ker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𝑚</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𝑢</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11,21,12,10</m:t>
                            </m:r>
                          </m:e>
                        </m:d>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12</m:t>
                        </m:r>
                      </m:den>
                    </m:f>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𝑚</m:t>
                        </m:r>
                      </m:e>
                      <m:sup>
                        <m:r>
                          <a:rPr lang="en-US" sz="2000" b="0" i="1" kern="0" smtClea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85800" y="1669473"/>
                <a:ext cx="7772400" cy="4274127"/>
              </a:xfrm>
              <a:prstGeom prst="rect">
                <a:avLst/>
              </a:prstGeom>
              <a:blipFill>
                <a:blip r:embed="rId2"/>
                <a:stretch>
                  <a:fillRect l="-97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54362780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162800" y="6042924"/>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78</a:t>
            </a:fld>
            <a:endParaRPr lang="en-US" dirty="0"/>
          </a:p>
        </p:txBody>
      </p:sp>
      <p:sp>
        <p:nvSpPr>
          <p:cNvPr id="155652" name="Rectangle 2"/>
          <p:cNvSpPr>
            <a:spLocks noGrp="1" noChangeArrowheads="1"/>
          </p:cNvSpPr>
          <p:nvPr>
            <p:ph type="title"/>
          </p:nvPr>
        </p:nvSpPr>
        <p:spPr>
          <a:xfrm>
            <a:off x="990601" y="183331"/>
            <a:ext cx="6685347" cy="742950"/>
          </a:xfrm>
        </p:spPr>
        <p:txBody>
          <a:bodyPr>
            <a:normAutofit/>
          </a:bodyPr>
          <a:lstStyle/>
          <a:p>
            <a:r>
              <a:rPr lang="en-US" sz="3600" dirty="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990601" y="1638299"/>
                <a:ext cx="7315199" cy="4000501"/>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i="1" kern="0">
                        <a:latin typeface="Cambria Math" panose="02040503050406030204" pitchFamily="18" charset="0"/>
                      </a:rPr>
                      <m:t>𝑚</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ker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(1,1,0,1,0,0,0,1)</m:t>
                        </m:r>
                      </m:e>
                      <m:sup>
                        <m:r>
                          <a:rPr lang="en-US" sz="2000" i="1" kern="0">
                            <a:latin typeface="Cambria Math" panose="02040503050406030204" pitchFamily="18" charset="0"/>
                          </a:rPr>
                          <m:t>𝑇</m:t>
                        </m:r>
                      </m:sup>
                    </m:sSup>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12,0,12,12</m:t>
                            </m:r>
                          </m:e>
                        </m:d>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𝑢</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𝑐</m:t>
                        </m:r>
                      </m:e>
                    </m:d>
                    <m:r>
                      <a:rPr lang="en-US" sz="2000" i="1" ker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ea typeface="Cambria Math" panose="02040503050406030204" pitchFamily="18" charset="0"/>
                          </a:rPr>
                        </m:ctrlPr>
                      </m:dPr>
                      <m:e>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𝐴</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𝑃</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((3,14,2,7)</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(4,5,7,5)</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i="1" kern="0">
                            <a:latin typeface="Cambria Math" panose="02040503050406030204" pitchFamily="18" charset="0"/>
                          </a:rPr>
                        </m:ctrlPr>
                      </m:sSupPr>
                      <m:e>
                        <m:r>
                          <a:rPr lang="en-US" sz="2000" i="1" kern="0">
                            <a:latin typeface="Cambria Math" panose="02040503050406030204" pitchFamily="18" charset="0"/>
                          </a:rPr>
                          <m:t>𝑚</m:t>
                        </m:r>
                      </m:e>
                      <m:sup>
                        <m:r>
                          <a:rPr lang="en-US" sz="2000" i="1" kern="0">
                            <a:latin typeface="Cambria Math" panose="02040503050406030204" pitchFamily="18" charset="0"/>
                          </a:rPr>
                          <m:t>′</m:t>
                        </m:r>
                      </m:sup>
                    </m:sSup>
                    <m:r>
                      <a:rPr lang="en-US" sz="2000" i="1" kern="0">
                        <a:latin typeface="Cambria Math" panose="02040503050406030204" pitchFamily="18" charset="0"/>
                      </a:rPr>
                      <m:t>=</m:t>
                    </m:r>
                    <m:r>
                      <a:rPr lang="en-US" sz="2000" i="1" kern="0">
                        <a:latin typeface="Cambria Math" panose="02040503050406030204" pitchFamily="18" charset="0"/>
                      </a:rPr>
                      <m:t>𝑐</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𝑆</m:t>
                        </m:r>
                      </m:e>
                      <m:sup>
                        <m:r>
                          <a:rPr lang="en-US" sz="2000" i="1" kern="0">
                            <a:latin typeface="Cambria Math" panose="02040503050406030204" pitchFamily="18" charset="0"/>
                          </a:rPr>
                          <m:t>𝑇</m:t>
                        </m:r>
                      </m:sup>
                    </m:sSup>
                    <m:r>
                      <a:rPr lang="en-US" sz="2000" i="1" kern="0">
                        <a:latin typeface="Cambria Math" panose="02040503050406030204" pitchFamily="18" charset="0"/>
                      </a:rPr>
                      <m:t>𝑢</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d>
                          <m:dPr>
                            <m:ctrlPr>
                              <a:rPr lang="en-US" sz="2000" i="1" kern="0">
                                <a:latin typeface="Cambria Math" panose="02040503050406030204" pitchFamily="18" charset="0"/>
                              </a:rPr>
                            </m:ctrlPr>
                          </m:dPr>
                          <m:e>
                            <m:r>
                              <a:rPr lang="en-US" sz="2000" i="1" kern="0">
                                <a:latin typeface="Cambria Math" panose="02040503050406030204" pitchFamily="18" charset="0"/>
                              </a:rPr>
                              <m:t>11,21,12,10</m:t>
                            </m:r>
                          </m:e>
                        </m:d>
                      </m:e>
                      <m:sup>
                        <m:r>
                          <a:rPr lang="en-US" sz="2000" i="1" kern="0">
                            <a:latin typeface="Cambria Math" panose="02040503050406030204" pitchFamily="18" charset="0"/>
                          </a:rPr>
                          <m:t>𝑇</m:t>
                        </m:r>
                      </m:sup>
                    </m:sSup>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12</m:t>
                        </m:r>
                      </m:den>
                    </m:f>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𝑚</m:t>
                        </m:r>
                      </m:e>
                      <m:sup>
                        <m:r>
                          <a:rPr lang="en-US" sz="2000" i="1" ker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990601" y="1638299"/>
                <a:ext cx="7315199" cy="4000501"/>
              </a:xfrm>
              <a:prstGeom prst="rect">
                <a:avLst/>
              </a:prstGeom>
              <a:blipFill>
                <a:blip r:embed="rId2"/>
                <a:stretch>
                  <a:fillRect l="-1213"/>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1670539" y="5600701"/>
            <a:ext cx="1795620"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Heiko </a:t>
            </a:r>
            <a:r>
              <a:rPr lang="en-US" sz="1600" dirty="0" err="1">
                <a:latin typeface="Calibri" panose="020F0502020204030204" pitchFamily="34" charset="0"/>
                <a:cs typeface="Calibri" panose="020F0502020204030204" pitchFamily="34" charset="0"/>
              </a:rPr>
              <a:t>Knopse</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00682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79</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t>LWE/Ring-LWE parameters</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5600700"/>
            <a:ext cx="8305800" cy="457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t>Ring-LWE cuts ciphertext by factor of n</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pPr algn="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3.8</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17.7</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Choice>
        <mc:Fallback xmlns="">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138769048"/>
                  </p:ext>
                </p:extLst>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endParaRPr lang="en-US"/>
                        </a:p>
                      </a:txBody>
                      <a:tcPr>
                        <a:blipFill>
                          <a:blip r:embed="rId2"/>
                          <a:stretch>
                            <a:fillRect l="-350602" t="-103333" r="-291566" b="-123333"/>
                          </a:stretch>
                        </a:blipFill>
                      </a:tcPr>
                    </a:tc>
                    <a:tc>
                      <a:txBody>
                        <a:bodyPr/>
                        <a:lstStyle/>
                        <a:p>
                          <a:endParaRPr lang="en-US"/>
                        </a:p>
                      </a:txBody>
                      <a:tcPr>
                        <a:blipFill>
                          <a:blip r:embed="rId2"/>
                          <a:stretch>
                            <a:fillRect l="-406522" t="-103333" r="-163043" b="-123333"/>
                          </a:stretch>
                        </a:blipFill>
                      </a:tcPr>
                    </a:tc>
                    <a:tc>
                      <a:txBody>
                        <a:bodyPr/>
                        <a:lstStyle/>
                        <a:p>
                          <a:endParaRPr lang="en-US"/>
                        </a:p>
                      </a:txBody>
                      <a:tcPr>
                        <a:blipFill>
                          <a:blip r:embed="rId2"/>
                          <a:stretch>
                            <a:fillRect l="-517778" t="-103333" r="-66667" b="-123333"/>
                          </a:stretch>
                        </a:blipFill>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endParaRPr lang="en-US"/>
                        </a:p>
                      </a:txBody>
                      <a:tcPr>
                        <a:blipFill>
                          <a:blip r:embed="rId2"/>
                          <a:stretch>
                            <a:fillRect l="-350602" t="-210345" r="-291566" b="-27586"/>
                          </a:stretch>
                        </a:blipFill>
                      </a:tcPr>
                    </a:tc>
                    <a:tc>
                      <a:txBody>
                        <a:bodyPr/>
                        <a:lstStyle/>
                        <a:p>
                          <a:endParaRPr lang="en-US"/>
                        </a:p>
                      </a:txBody>
                      <a:tcPr>
                        <a:blipFill>
                          <a:blip r:embed="rId2"/>
                          <a:stretch>
                            <a:fillRect l="-406522" t="-210345" r="-163043" b="-27586"/>
                          </a:stretch>
                        </a:blipFill>
                      </a:tcPr>
                    </a:tc>
                    <a:tc>
                      <a:txBody>
                        <a:bodyPr/>
                        <a:lstStyle/>
                        <a:p>
                          <a:endParaRPr lang="en-US"/>
                        </a:p>
                      </a:txBody>
                      <a:tcPr>
                        <a:blipFill>
                          <a:blip r:embed="rId2"/>
                          <a:stretch>
                            <a:fillRect l="-517778" t="-210345" r="-66667" b="-27586"/>
                          </a:stretch>
                        </a:blipFill>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Fallback>
      </mc:AlternateContent>
    </p:spTree>
    <p:extLst>
      <p:ext uri="{BB962C8B-B14F-4D97-AF65-F5344CB8AC3E}">
        <p14:creationId xmlns:p14="http://schemas.microsoft.com/office/powerpoint/2010/main" val="49218077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5"/>
          <p:cNvSpPr>
            <a:spLocks noGrp="1"/>
          </p:cNvSpPr>
          <p:nvPr>
            <p:ph type="sldNum" sz="quarter" idx="12"/>
          </p:nvPr>
        </p:nvSpPr>
        <p:spPr>
          <a:noFill/>
        </p:spPr>
        <p:txBody>
          <a:bodyPr/>
          <a:lstStyle/>
          <a:p>
            <a:fld id="{530B24F2-A4C8-472B-94B7-ED562F3F57C0}" type="slidenum">
              <a:rPr lang="en-US" smtClean="0"/>
              <a:pPr/>
              <a:t>8</a:t>
            </a:fld>
            <a:endParaRPr lang="en-US"/>
          </a:p>
        </p:txBody>
      </p:sp>
      <p:sp>
        <p:nvSpPr>
          <p:cNvPr id="98308" name="Rectangle 2"/>
          <p:cNvSpPr>
            <a:spLocks noGrp="1" noChangeArrowheads="1"/>
          </p:cNvSpPr>
          <p:nvPr>
            <p:ph type="title"/>
          </p:nvPr>
        </p:nvSpPr>
        <p:spPr>
          <a:xfrm>
            <a:off x="685800" y="0"/>
            <a:ext cx="7772400" cy="762000"/>
          </a:xfrm>
        </p:spPr>
        <p:txBody>
          <a:bodyPr/>
          <a:lstStyle/>
          <a:p>
            <a:r>
              <a:rPr lang="en-US" sz="3600" dirty="0"/>
              <a:t>Elliptic Curves</a:t>
            </a:r>
          </a:p>
        </p:txBody>
      </p:sp>
      <p:sp>
        <p:nvSpPr>
          <p:cNvPr id="98309" name="Rectangle 3"/>
          <p:cNvSpPr>
            <a:spLocks noGrp="1" noChangeArrowheads="1"/>
          </p:cNvSpPr>
          <p:nvPr>
            <p:ph type="body" idx="1"/>
          </p:nvPr>
        </p:nvSpPr>
        <p:spPr>
          <a:xfrm>
            <a:off x="50602" y="1898650"/>
            <a:ext cx="8858250" cy="4619625"/>
          </a:xfrm>
        </p:spPr>
        <p:txBody>
          <a:bodyPr/>
          <a:lstStyle/>
          <a:p>
            <a:r>
              <a:rPr lang="en-US" altLang="ko-KR" sz="2000" dirty="0">
                <a:latin typeface="Calibri" panose="020F0502020204030204" pitchFamily="34" charset="0"/>
                <a:ea typeface="Gulim" pitchFamily="34" charset="-127"/>
                <a:cs typeface="Calibri" panose="020F0502020204030204" pitchFamily="34" charset="0"/>
              </a:rPr>
              <a:t>A non-singular Elliptic Curve is a curve, having no multiple roots, satisfying the equation: y</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=x</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+ax+b.</a:t>
            </a:r>
          </a:p>
          <a:p>
            <a:pPr>
              <a:buFontTx/>
              <a:buNone/>
            </a:pPr>
            <a:endParaRPr lang="en-US" altLang="ko-KR" sz="2000" dirty="0">
              <a:latin typeface="Calibri" panose="020F0502020204030204" pitchFamily="34" charset="0"/>
              <a:ea typeface="Gulim" pitchFamily="34" charset="-127"/>
              <a:cs typeface="Calibri" panose="020F0502020204030204" pitchFamily="34" charset="0"/>
            </a:endParaRPr>
          </a:p>
          <a:p>
            <a:pPr lvl="1"/>
            <a:r>
              <a:rPr lang="en-US" altLang="ko-KR" sz="2000" dirty="0">
                <a:latin typeface="Calibri" panose="020F0502020204030204" pitchFamily="34" charset="0"/>
                <a:ea typeface="Gulim" pitchFamily="34" charset="-127"/>
                <a:cs typeface="Calibri" panose="020F0502020204030204" pitchFamily="34" charset="0"/>
              </a:rPr>
              <a:t>The points of interest on the </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curve are those with rational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coordinates which can be combined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using the “addition” operation.</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These are called “rational points.”</a:t>
            </a:r>
          </a:p>
        </p:txBody>
      </p:sp>
      <p:grpSp>
        <p:nvGrpSpPr>
          <p:cNvPr id="2" name="Group 4"/>
          <p:cNvGrpSpPr>
            <a:grpSpLocks/>
          </p:cNvGrpSpPr>
          <p:nvPr/>
        </p:nvGrpSpPr>
        <p:grpSpPr bwMode="auto">
          <a:xfrm>
            <a:off x="5029200" y="2584450"/>
            <a:ext cx="3771900" cy="3095625"/>
            <a:chOff x="846" y="594"/>
            <a:chExt cx="3456" cy="2592"/>
          </a:xfrm>
        </p:grpSpPr>
        <p:sp>
          <p:nvSpPr>
            <p:cNvPr id="98312" name="Rectangle 5"/>
            <p:cNvSpPr>
              <a:spLocks noChangeArrowheads="1"/>
            </p:cNvSpPr>
            <p:nvPr/>
          </p:nvSpPr>
          <p:spPr bwMode="auto">
            <a:xfrm>
              <a:off x="846" y="59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8313" name="Line 6"/>
            <p:cNvSpPr>
              <a:spLocks noChangeShapeType="1"/>
            </p:cNvSpPr>
            <p:nvPr/>
          </p:nvSpPr>
          <p:spPr bwMode="auto">
            <a:xfrm>
              <a:off x="2574" y="594"/>
              <a:ext cx="0" cy="2586"/>
            </a:xfrm>
            <a:prstGeom prst="line">
              <a:avLst/>
            </a:prstGeom>
            <a:noFill/>
            <a:ln w="19050">
              <a:solidFill>
                <a:schemeClr val="tx1"/>
              </a:solidFill>
              <a:round/>
              <a:headEnd/>
              <a:tailEnd/>
            </a:ln>
          </p:spPr>
          <p:txBody>
            <a:bodyPr/>
            <a:lstStyle/>
            <a:p>
              <a:endParaRPr lang="en-US"/>
            </a:p>
          </p:txBody>
        </p:sp>
        <p:sp>
          <p:nvSpPr>
            <p:cNvPr id="98314" name="Line 7"/>
            <p:cNvSpPr>
              <a:spLocks noChangeShapeType="1"/>
            </p:cNvSpPr>
            <p:nvPr/>
          </p:nvSpPr>
          <p:spPr bwMode="auto">
            <a:xfrm>
              <a:off x="846" y="1890"/>
              <a:ext cx="3450" cy="0"/>
            </a:xfrm>
            <a:prstGeom prst="line">
              <a:avLst/>
            </a:prstGeom>
            <a:noFill/>
            <a:ln w="19050">
              <a:solidFill>
                <a:schemeClr val="tx1"/>
              </a:solidFill>
              <a:round/>
              <a:headEnd/>
              <a:tailEnd/>
            </a:ln>
          </p:spPr>
          <p:txBody>
            <a:bodyPr/>
            <a:lstStyle/>
            <a:p>
              <a:endParaRPr lang="en-US"/>
            </a:p>
          </p:txBody>
        </p:sp>
        <p:sp>
          <p:nvSpPr>
            <p:cNvPr id="98315" name="Oval 8"/>
            <p:cNvSpPr>
              <a:spLocks noChangeArrowheads="1"/>
            </p:cNvSpPr>
            <p:nvPr/>
          </p:nvSpPr>
          <p:spPr bwMode="auto">
            <a:xfrm>
              <a:off x="1998" y="1698"/>
              <a:ext cx="576" cy="426"/>
            </a:xfrm>
            <a:prstGeom prst="ellipse">
              <a:avLst/>
            </a:prstGeom>
            <a:noFill/>
            <a:ln w="28575">
              <a:solidFill>
                <a:schemeClr val="accent2"/>
              </a:solidFill>
              <a:round/>
              <a:headEnd/>
              <a:tailEnd/>
            </a:ln>
          </p:spPr>
          <p:txBody>
            <a:bodyPr wrap="none" anchor="ctr"/>
            <a:lstStyle/>
            <a:p>
              <a:endParaRPr lang="en-US"/>
            </a:p>
          </p:txBody>
        </p:sp>
        <p:sp>
          <p:nvSpPr>
            <p:cNvPr id="98316" name="Freeform 9"/>
            <p:cNvSpPr>
              <a:spLocks/>
            </p:cNvSpPr>
            <p:nvPr/>
          </p:nvSpPr>
          <p:spPr bwMode="auto">
            <a:xfrm>
              <a:off x="3095" y="990"/>
              <a:ext cx="789" cy="2017"/>
            </a:xfrm>
            <a:custGeom>
              <a:avLst/>
              <a:gdLst>
                <a:gd name="T0" fmla="*/ 745 w 789"/>
                <a:gd name="T1" fmla="*/ 0 h 2017"/>
                <a:gd name="T2" fmla="*/ 13 w 789"/>
                <a:gd name="T3" fmla="*/ 894 h 2017"/>
                <a:gd name="T4" fmla="*/ 667 w 789"/>
                <a:gd name="T5" fmla="*/ 1842 h 2017"/>
                <a:gd name="T6" fmla="*/ 745 w 789"/>
                <a:gd name="T7" fmla="*/ 1944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8317" name="Rectangle 10"/>
            <p:cNvSpPr>
              <a:spLocks noChangeArrowheads="1"/>
            </p:cNvSpPr>
            <p:nvPr/>
          </p:nvSpPr>
          <p:spPr bwMode="auto">
            <a:xfrm>
              <a:off x="846"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18" name="Rectangle 11"/>
            <p:cNvSpPr>
              <a:spLocks noChangeArrowheads="1"/>
            </p:cNvSpPr>
            <p:nvPr/>
          </p:nvSpPr>
          <p:spPr bwMode="auto">
            <a:xfrm rot="-5400000">
              <a:off x="2358" y="-5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19" name="Rectangle 12"/>
            <p:cNvSpPr>
              <a:spLocks noChangeArrowheads="1"/>
            </p:cNvSpPr>
            <p:nvPr/>
          </p:nvSpPr>
          <p:spPr bwMode="auto">
            <a:xfrm rot="-5400000">
              <a:off x="2358" y="37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0" name="Rectangle 13"/>
            <p:cNvSpPr>
              <a:spLocks noChangeArrowheads="1"/>
            </p:cNvSpPr>
            <p:nvPr/>
          </p:nvSpPr>
          <p:spPr bwMode="auto">
            <a:xfrm rot="-5400000">
              <a:off x="2358" y="81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1" name="Rectangle 14"/>
            <p:cNvSpPr>
              <a:spLocks noChangeArrowheads="1"/>
            </p:cNvSpPr>
            <p:nvPr/>
          </p:nvSpPr>
          <p:spPr bwMode="auto">
            <a:xfrm rot="-5400000">
              <a:off x="2358" y="124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2" name="Rectangle 15"/>
            <p:cNvSpPr>
              <a:spLocks noChangeArrowheads="1"/>
            </p:cNvSpPr>
            <p:nvPr/>
          </p:nvSpPr>
          <p:spPr bwMode="auto">
            <a:xfrm rot="-5400000">
              <a:off x="2358" y="-48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3" name="Rectangle 16"/>
            <p:cNvSpPr>
              <a:spLocks noChangeArrowheads="1"/>
            </p:cNvSpPr>
            <p:nvPr/>
          </p:nvSpPr>
          <p:spPr bwMode="auto">
            <a:xfrm rot="-5400000">
              <a:off x="2358" y="-91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4" name="Rectangle 17"/>
            <p:cNvSpPr>
              <a:spLocks noChangeArrowheads="1"/>
            </p:cNvSpPr>
            <p:nvPr/>
          </p:nvSpPr>
          <p:spPr bwMode="auto">
            <a:xfrm>
              <a:off x="1710"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25" name="Line 18"/>
            <p:cNvSpPr>
              <a:spLocks noChangeShapeType="1"/>
            </p:cNvSpPr>
            <p:nvPr/>
          </p:nvSpPr>
          <p:spPr bwMode="auto">
            <a:xfrm>
              <a:off x="1278" y="594"/>
              <a:ext cx="0" cy="2580"/>
            </a:xfrm>
            <a:prstGeom prst="line">
              <a:avLst/>
            </a:prstGeom>
            <a:noFill/>
            <a:ln w="9525">
              <a:solidFill>
                <a:schemeClr val="tx1"/>
              </a:solidFill>
              <a:prstDash val="dash"/>
              <a:round/>
              <a:headEnd/>
              <a:tailEnd/>
            </a:ln>
          </p:spPr>
          <p:txBody>
            <a:bodyPr/>
            <a:lstStyle/>
            <a:p>
              <a:endParaRPr lang="en-US"/>
            </a:p>
          </p:txBody>
        </p:sp>
        <p:sp>
          <p:nvSpPr>
            <p:cNvPr id="98326" name="Line 19"/>
            <p:cNvSpPr>
              <a:spLocks noChangeShapeType="1"/>
            </p:cNvSpPr>
            <p:nvPr/>
          </p:nvSpPr>
          <p:spPr bwMode="auto">
            <a:xfrm>
              <a:off x="1710" y="594"/>
              <a:ext cx="0" cy="2592"/>
            </a:xfrm>
            <a:prstGeom prst="line">
              <a:avLst/>
            </a:prstGeom>
            <a:noFill/>
            <a:ln w="9525">
              <a:solidFill>
                <a:schemeClr val="tx1"/>
              </a:solidFill>
              <a:prstDash val="dash"/>
              <a:round/>
              <a:headEnd/>
              <a:tailEnd/>
            </a:ln>
          </p:spPr>
          <p:txBody>
            <a:bodyPr/>
            <a:lstStyle/>
            <a:p>
              <a:endParaRPr lang="en-US"/>
            </a:p>
          </p:txBody>
        </p:sp>
        <p:sp>
          <p:nvSpPr>
            <p:cNvPr id="98327" name="Line 20"/>
            <p:cNvSpPr>
              <a:spLocks noChangeShapeType="1"/>
            </p:cNvSpPr>
            <p:nvPr/>
          </p:nvSpPr>
          <p:spPr bwMode="auto">
            <a:xfrm>
              <a:off x="2142" y="594"/>
              <a:ext cx="0" cy="2592"/>
            </a:xfrm>
            <a:prstGeom prst="line">
              <a:avLst/>
            </a:prstGeom>
            <a:noFill/>
            <a:ln w="9525">
              <a:solidFill>
                <a:schemeClr val="tx1"/>
              </a:solidFill>
              <a:prstDash val="dash"/>
              <a:round/>
              <a:headEnd/>
              <a:tailEnd/>
            </a:ln>
          </p:spPr>
          <p:txBody>
            <a:bodyPr/>
            <a:lstStyle/>
            <a:p>
              <a:endParaRPr lang="en-US"/>
            </a:p>
          </p:txBody>
        </p:sp>
        <p:sp>
          <p:nvSpPr>
            <p:cNvPr id="98328" name="Line 21"/>
            <p:cNvSpPr>
              <a:spLocks noChangeShapeType="1"/>
            </p:cNvSpPr>
            <p:nvPr/>
          </p:nvSpPr>
          <p:spPr bwMode="auto">
            <a:xfrm>
              <a:off x="3006" y="594"/>
              <a:ext cx="0" cy="2592"/>
            </a:xfrm>
            <a:prstGeom prst="line">
              <a:avLst/>
            </a:prstGeom>
            <a:noFill/>
            <a:ln w="9525">
              <a:solidFill>
                <a:schemeClr val="tx1"/>
              </a:solidFill>
              <a:prstDash val="dash"/>
              <a:round/>
              <a:headEnd/>
              <a:tailEnd/>
            </a:ln>
          </p:spPr>
          <p:txBody>
            <a:bodyPr/>
            <a:lstStyle/>
            <a:p>
              <a:endParaRPr lang="en-US"/>
            </a:p>
          </p:txBody>
        </p:sp>
        <p:sp>
          <p:nvSpPr>
            <p:cNvPr id="98329" name="Line 22"/>
            <p:cNvSpPr>
              <a:spLocks noChangeShapeType="1"/>
            </p:cNvSpPr>
            <p:nvPr/>
          </p:nvSpPr>
          <p:spPr bwMode="auto">
            <a:xfrm>
              <a:off x="3438" y="594"/>
              <a:ext cx="0" cy="2592"/>
            </a:xfrm>
            <a:prstGeom prst="line">
              <a:avLst/>
            </a:prstGeom>
            <a:noFill/>
            <a:ln w="9525">
              <a:solidFill>
                <a:schemeClr val="tx1"/>
              </a:solidFill>
              <a:prstDash val="dash"/>
              <a:round/>
              <a:headEnd/>
              <a:tailEnd/>
            </a:ln>
          </p:spPr>
          <p:txBody>
            <a:bodyPr/>
            <a:lstStyle/>
            <a:p>
              <a:endParaRPr lang="en-US"/>
            </a:p>
          </p:txBody>
        </p:sp>
        <p:sp>
          <p:nvSpPr>
            <p:cNvPr id="98330" name="Line 23"/>
            <p:cNvSpPr>
              <a:spLocks noChangeShapeType="1"/>
            </p:cNvSpPr>
            <p:nvPr/>
          </p:nvSpPr>
          <p:spPr bwMode="auto">
            <a:xfrm>
              <a:off x="3870" y="594"/>
              <a:ext cx="0" cy="2592"/>
            </a:xfrm>
            <a:prstGeom prst="line">
              <a:avLst/>
            </a:prstGeom>
            <a:noFill/>
            <a:ln w="9525">
              <a:solidFill>
                <a:schemeClr val="tx1"/>
              </a:solidFill>
              <a:prstDash val="dash"/>
              <a:round/>
              <a:headEnd/>
              <a:tailEnd/>
            </a:ln>
          </p:spPr>
          <p:txBody>
            <a:bodyPr/>
            <a:lstStyle/>
            <a:p>
              <a:endParaRPr lang="en-US"/>
            </a:p>
          </p:txBody>
        </p:sp>
      </p:grpSp>
      <p:sp>
        <p:nvSpPr>
          <p:cNvPr id="98311" name="Text Box 24"/>
          <p:cNvSpPr txBox="1">
            <a:spLocks noChangeArrowheads="1"/>
          </p:cNvSpPr>
          <p:nvPr/>
        </p:nvSpPr>
        <p:spPr bwMode="auto">
          <a:xfrm>
            <a:off x="1330308" y="5312407"/>
            <a:ext cx="3063875" cy="307777"/>
          </a:xfrm>
          <a:prstGeom prst="rect">
            <a:avLst/>
          </a:prstGeom>
          <a:noFill/>
          <a:ln w="12700" algn="ctr">
            <a:noFill/>
            <a:miter lim="800000"/>
            <a:headEnd/>
            <a:tailEnd/>
          </a:ln>
        </p:spPr>
        <p:txBody>
          <a:bodyPr wrap="square">
            <a:spAutoFit/>
          </a:bodyPr>
          <a:lstStyle/>
          <a:p>
            <a:pPr algn="r">
              <a:spcBef>
                <a:spcPct val="0"/>
              </a:spcBef>
            </a:pPr>
            <a:r>
              <a:rPr kumimoji="0" lang="en-US" sz="1400" dirty="0">
                <a:latin typeface="Calibri" pitchFamily="34" charset="0"/>
              </a:rPr>
              <a:t>Graphic by Richard </a:t>
            </a:r>
            <a:r>
              <a:rPr kumimoji="0" lang="en-US" sz="1400" dirty="0" err="1">
                <a:latin typeface="Calibri" pitchFamily="34" charset="0"/>
              </a:rPr>
              <a:t>Spillman</a:t>
            </a:r>
            <a:endParaRPr kumimoji="0" lang="en-US" sz="1400" dirty="0">
              <a:latin typeface="Calibri"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278493" y="6172200"/>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80</a:t>
            </a:fld>
            <a:endParaRPr lang="en-US" dirty="0"/>
          </a:p>
        </p:txBody>
      </p:sp>
      <p:sp>
        <p:nvSpPr>
          <p:cNvPr id="155652" name="Rectangle 2"/>
          <p:cNvSpPr>
            <a:spLocks noGrp="1" noChangeArrowheads="1"/>
          </p:cNvSpPr>
          <p:nvPr>
            <p:ph type="title"/>
          </p:nvPr>
        </p:nvSpPr>
        <p:spPr>
          <a:xfrm>
            <a:off x="1371600" y="304800"/>
            <a:ext cx="5829300" cy="742950"/>
          </a:xfrm>
        </p:spPr>
        <p:txBody>
          <a:bodyPr>
            <a:normAutofit/>
          </a:bodyPr>
          <a:lstStyle/>
          <a:p>
            <a:r>
              <a:rPr lang="en-US" sz="3600" dirty="0">
                <a:cs typeface="Calibri" panose="020F0502020204030204" pitchFamily="34" charset="0"/>
              </a:rPr>
              <a:t>Ring-LWE</a:t>
            </a:r>
            <a:endParaRPr lang="en-US" sz="2400" dirty="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838200" y="2286000"/>
                <a:ext cx="7672138" cy="3124200"/>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Put </a:t>
                </a:r>
                <a14:m>
                  <m:oMath xmlns:m="http://schemas.openxmlformats.org/officeDocument/2006/math">
                    <m:r>
                      <a:rPr lang="en-US" sz="2000" i="1" kern="0">
                        <a:latin typeface="Cambria Math" panose="02040503050406030204" pitchFamily="18" charset="0"/>
                      </a:rPr>
                      <m:t>𝑅</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rPr>
                              <m:t>𝑞</m:t>
                            </m:r>
                          </m:sub>
                        </m:sSub>
                        <m:d>
                          <m:dPr>
                            <m:begChr m:val="["/>
                            <m:endChr m:val="]"/>
                            <m:ctrlPr>
                              <a:rPr lang="en-US" sz="2000" i="1" kern="0">
                                <a:latin typeface="Cambria Math" panose="02040503050406030204" pitchFamily="18" charset="0"/>
                              </a:rPr>
                            </m:ctrlPr>
                          </m:dPr>
                          <m:e>
                            <m:r>
                              <a:rPr lang="en-US" sz="2000" i="1" kern="0">
                                <a:latin typeface="Cambria Math" panose="02040503050406030204" pitchFamily="18" charset="0"/>
                              </a:rPr>
                              <m:t>𝑥</m:t>
                            </m:r>
                          </m:e>
                        </m:d>
                      </m:num>
                      <m:den>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𝑛</m:t>
                            </m:r>
                          </m:sup>
                        </m:sSup>
                        <m:r>
                          <a:rPr lang="en-US" sz="2000" i="1" kern="0">
                            <a:latin typeface="Cambria Math" panose="02040503050406030204" pitchFamily="18" charset="0"/>
                          </a:rPr>
                          <m:t>+1</m:t>
                        </m:r>
                      </m:den>
                    </m:f>
                    <m:r>
                      <a:rPr lang="en-US" sz="2000" i="1" kern="0">
                        <a:latin typeface="Cambria Math" panose="02040503050406030204" pitchFamily="18" charset="0"/>
                      </a:rPr>
                      <m:t>, </m:t>
                    </m:r>
                    <m:r>
                      <a:rPr lang="en-US" sz="2000" i="1" kern="0">
                        <a:latin typeface="Cambria Math" panose="02040503050406030204" pitchFamily="18" charset="0"/>
                      </a:rPr>
                      <m:t>𝑛</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2</m:t>
                        </m:r>
                      </m:e>
                      <m:sup>
                        <m:r>
                          <a:rPr lang="en-US" sz="2000" i="1" kern="0">
                            <a:latin typeface="Cambria Math" panose="02040503050406030204" pitchFamily="18" charset="0"/>
                          </a:rPr>
                          <m:t>𝑘</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generates ideal </a:t>
                </a:r>
                <a14:m>
                  <m:oMath xmlns:m="http://schemas.openxmlformats.org/officeDocument/2006/math">
                    <m:r>
                      <a:rPr lang="en-US" sz="2000" i="1" kern="0">
                        <a:latin typeface="Cambria Math" panose="02040503050406030204" pitchFamily="18" charset="0"/>
                      </a:rPr>
                      <m:t>(</m:t>
                    </m:r>
                    <m:r>
                      <a:rPr lang="en-US" sz="2000" i="1" kern="0">
                        <a:latin typeface="Cambria Math" panose="02040503050406030204" pitchFamily="18" charset="0"/>
                      </a:rPr>
                      <m:t>𝑎</m:t>
                    </m:r>
                    <m:r>
                      <a:rPr lang="en-US" sz="2000" i="1" ker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corresponding to a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ideal lattice.</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Ring LWE: Given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a</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r>
                      <a:rPr lang="en-US" sz="2000" i="1" kern="0">
                        <a:latin typeface="Cambria Math" panose="02040503050406030204" pitchFamily="18" charset="0"/>
                      </a:rPr>
                      <m:t>𝑏</m:t>
                    </m:r>
                    <m:r>
                      <a:rPr lang="en-US" sz="2000" i="1" kern="0">
                        <a:latin typeface="Cambria Math" panose="02040503050406030204" pitchFamily="18" charset="0"/>
                      </a:rPr>
                      <m:t>=</m:t>
                    </m:r>
                    <m:r>
                      <a:rPr lang="en-US" sz="2000" i="1" kern="0">
                        <a:latin typeface="Cambria Math" panose="02040503050406030204" pitchFamily="18" charset="0"/>
                      </a:rPr>
                      <m:t>𝑎𝑠</m:t>
                    </m:r>
                    <m:r>
                      <a:rPr lang="en-US" sz="2000" i="1" kern="0">
                        <a:latin typeface="Cambria Math" panose="02040503050406030204" pitchFamily="18" charset="0"/>
                      </a:rPr>
                      <m:t>+</m:t>
                    </m:r>
                    <m:r>
                      <a:rPr lang="en-US" sz="2000" i="1" kern="0">
                        <a:latin typeface="Cambria Math" panose="02040503050406030204" pitchFamily="18" charset="0"/>
                      </a:rPr>
                      <m:t>𝑒</m:t>
                    </m:r>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s</m:t>
                    </m:r>
                    <m:r>
                      <a:rPr lang="en-US" sz="2000" kern="0">
                        <a:latin typeface="Cambria Math" panose="02040503050406030204" pitchFamily="18" charset="0"/>
                        <a:ea typeface="Cambria Math" panose="02040503050406030204" pitchFamily="18" charset="0"/>
                      </a:rPr>
                      <m:t>,</m:t>
                    </m:r>
                    <m:r>
                      <m:rPr>
                        <m:sty m:val="p"/>
                      </m:rPr>
                      <a:rPr lang="en-US" sz="2000" kern="0">
                        <a:latin typeface="Cambria Math" panose="02040503050406030204" pitchFamily="18" charset="0"/>
                        <a:ea typeface="Cambria Math" panose="02040503050406030204" pitchFamily="18" charset="0"/>
                      </a:rPr>
                      <m:t>e</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find </a:t>
                </a:r>
                <a14:m>
                  <m:oMath xmlns:m="http://schemas.openxmlformats.org/officeDocument/2006/math">
                    <m:r>
                      <a:rPr lang="en-US" sz="2000" i="1" kern="0">
                        <a:latin typeface="Cambria Math" panose="02040503050406030204" pitchFamily="18" charset="0"/>
                      </a:rPr>
                      <m:t>𝑠</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R-LWE is at least as hard as solving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𝐶𝑉𝑃</m:t>
                        </m:r>
                      </m:e>
                      <m:sub>
                        <m:r>
                          <a:rPr lang="en-US" sz="2000" i="1" ker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on arbitrary ideal lattices </a:t>
                </a:r>
              </a:p>
              <a:p>
                <a:pPr>
                  <a:lnSpc>
                    <a:spcPct val="90000"/>
                  </a:lnSpc>
                </a:pPr>
                <a:endParaRPr lang="en-US" sz="1800" kern="0" dirty="0"/>
              </a:p>
              <a:p>
                <a:pPr>
                  <a:lnSpc>
                    <a:spcPct val="90000"/>
                  </a:lnSpc>
                </a:pPr>
                <a:endParaRPr lang="en-US" sz="18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838200" y="2286000"/>
                <a:ext cx="7672138" cy="3124200"/>
              </a:xfrm>
              <a:prstGeom prst="rect">
                <a:avLst/>
              </a:prstGeom>
              <a:blipFill>
                <a:blip r:embed="rId2"/>
                <a:stretch>
                  <a:fillRect l="-115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3885045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81</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286000"/>
                <a:ext cx="7772400" cy="3886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NTRU is a r</a:t>
                </a:r>
                <a:r>
                  <a:rPr lang="en-US" sz="2000" b="0" kern="0" dirty="0">
                    <a:latin typeface="Calibri" panose="020F0502020204030204" pitchFamily="34" charset="0"/>
                    <a:cs typeface="Calibri" panose="020F0502020204030204" pitchFamily="34" charset="0"/>
                  </a:rPr>
                  <a:t>ing lattice-based system.</a:t>
                </a:r>
              </a:p>
              <a:p>
                <a:pPr>
                  <a:lnSpc>
                    <a:spcPct val="90000"/>
                  </a:lnSpc>
                </a:pPr>
                <a14:m>
                  <m:oMath xmlns:m="http://schemas.openxmlformats.org/officeDocument/2006/math">
                    <m:r>
                      <a:rPr lang="en-US" sz="2000" b="0" i="1" kern="0" smtClean="0">
                        <a:latin typeface="Cambria Math" panose="02040503050406030204" pitchFamily="18" charset="0"/>
                      </a:rPr>
                      <m:t>𝑅</m:t>
                    </m:r>
                    <m:r>
                      <a:rPr lang="en-US" sz="2000" b="0" i="1" kern="0" smtClean="0">
                        <a:latin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ℤ</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e>
                        </m:d>
                      </m:num>
                      <m:den>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𝑥</m:t>
                            </m:r>
                          </m:e>
                          <m:sup>
                            <m:r>
                              <a:rPr lang="en-US" sz="2000" b="0" i="1" kern="0" smtClean="0">
                                <a:latin typeface="Cambria Math" panose="02040503050406030204" pitchFamily="18" charset="0"/>
                                <a:ea typeface="Cambria Math" panose="02040503050406030204" pitchFamily="18" charset="0"/>
                              </a:rPr>
                              <m:t>𝑁</m:t>
                            </m:r>
                          </m:sup>
                        </m:sSup>
                        <m:r>
                          <a:rPr lang="en-US" sz="2000" b="0" i="1" kern="0" smtClea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smtClea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𝑝</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endParaRPr lang="en-US" sz="20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d>
                      <m:dPr>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0</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𝑥</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𝑁</m:t>
                            </m:r>
                            <m:r>
                              <a:rPr lang="en-US" sz="2000" b="0" i="1" kern="0" smtClean="0">
                                <a:latin typeface="Cambria Math" panose="02040503050406030204" pitchFamily="18" charset="0"/>
                              </a:rPr>
                              <m:t>−1</m:t>
                            </m:r>
                          </m:sub>
                        </m:sSub>
                      </m:e>
                    </m:d>
                    <m:r>
                      <a:rPr lang="en-US" sz="2000" b="0" i="1" kern="0" smtClean="0">
                        <a:latin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r>
                      <a:rPr lang="en-US" sz="2000" i="1" kern="0" smtClea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𝑘</m:t>
                        </m:r>
                      </m:sub>
                    </m:sSub>
                    <m:r>
                      <a:rPr lang="en-US" sz="2000" b="0" i="1" kern="0" smtClean="0">
                        <a:latin typeface="Cambria Math" panose="02040503050406030204" pitchFamily="18" charset="0"/>
                      </a:rPr>
                      <m:t>=</m:t>
                    </m:r>
                    <m:nary>
                      <m:naryPr>
                        <m:chr m:val="∑"/>
                        <m:supHide m:val="on"/>
                        <m:ctrlPr>
                          <a:rPr lang="en-US" sz="2000" b="0" i="1" kern="0" smtClean="0">
                            <a:latin typeface="Cambria Math" panose="02040503050406030204" pitchFamily="18" charset="0"/>
                          </a:rPr>
                        </m:ctrlPr>
                      </m:naryPr>
                      <m:sub>
                        <m:r>
                          <m:rPr>
                            <m:brk m:alnAt="7"/>
                          </m:rP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r>
                          <a:rPr lang="en-US" sz="2000" b="0" i="1" kern="0" smtClean="0">
                            <a:latin typeface="Cambria Math" panose="02040503050406030204" pitchFamily="18" charset="0"/>
                          </a:rPr>
                          <m:t>=</m:t>
                        </m:r>
                        <m:r>
                          <a:rPr lang="en-US" sz="2000" b="0" i="1" kern="0" smtClean="0">
                            <a:latin typeface="Cambria Math" panose="02040503050406030204" pitchFamily="18" charset="0"/>
                          </a:rPr>
                          <m:t>𝑘</m:t>
                        </m:r>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sub>
                      <m:sup/>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𝑗</m:t>
                            </m:r>
                          </m:sub>
                        </m:sSub>
                      </m:e>
                    </m:nary>
                  </m:oMath>
                </a14:m>
                <a:endParaRPr lang="en-US" sz="2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kern="0" smtClean="0">
                        <a:latin typeface="Cambria Math" panose="02040503050406030204" pitchFamily="18" charset="0"/>
                        <a:ea typeface="Cambria Math" panose="02040503050406030204" pitchFamily="18" charset="0"/>
                      </a:rPr>
                      <m:t>𝒯</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is the set of “ternary” polynomials of degree </a:t>
                </a:r>
                <a14:m>
                  <m:oMath xmlns:m="http://schemas.openxmlformats.org/officeDocument/2006/math">
                    <m:r>
                      <a:rPr lang="en-US" sz="2000" b="0" i="1" kern="0" smtClean="0">
                        <a:latin typeface="Cambria Math" panose="02040503050406030204" pitchFamily="18" charset="0"/>
                      </a:rPr>
                      <m:t>&lt;</m:t>
                    </m:r>
                    <m:r>
                      <a:rPr lang="en-US" sz="2000" b="0" i="1" kern="0" smtClean="0">
                        <a:latin typeface="Cambria Math" panose="02040503050406030204" pitchFamily="18" charset="0"/>
                      </a:rPr>
                      <m:t>𝑁</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𝑑</m:t>
                        </m:r>
                      </m:e>
                      <m:sub>
                        <m:r>
                          <a:rPr lang="en-US" sz="2000" b="0" i="1" kern="0" smtClean="0">
                            <a:latin typeface="Cambria Math" panose="02040503050406030204" pitchFamily="18" charset="0"/>
                          </a:rPr>
                          <m:t>1</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𝑑</m:t>
                        </m:r>
                      </m:e>
                      <m:sub>
                        <m:r>
                          <a:rPr lang="en-US" sz="2000" b="0" i="1" kern="0" smtClean="0">
                            <a:latin typeface="Cambria Math" panose="02040503050406030204" pitchFamily="18" charset="0"/>
                          </a:rPr>
                          <m:t>2</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and remaining coefficients equal to </a:t>
                </a:r>
                <a14:m>
                  <m:oMath xmlns:m="http://schemas.openxmlformats.org/officeDocument/2006/math">
                    <m:r>
                      <a:rPr lang="en-US" sz="2000" b="0" i="1" kern="0" smtClean="0">
                        <a:latin typeface="Cambria Math" panose="02040503050406030204" pitchFamily="18" charset="0"/>
                      </a:rPr>
                      <m:t>0.</m:t>
                    </m:r>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 prime and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ℕ</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&gt;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6</m:t>
                        </m:r>
                        <m:r>
                          <a:rPr lang="en-US" sz="2000" b="0" i="1" kern="0" smtClean="0">
                            <a:latin typeface="Cambria Math" panose="02040503050406030204" pitchFamily="18" charset="0"/>
                          </a:rPr>
                          <m:t>𝑑</m:t>
                        </m:r>
                        <m:r>
                          <a:rPr lang="en-US" sz="2000" b="0" i="1" kern="0" smtClean="0">
                            <a:latin typeface="Cambria Math" panose="02040503050406030204" pitchFamily="18" charset="0"/>
                          </a:rPr>
                          <m:t>+1</m:t>
                        </m:r>
                      </m:e>
                    </m:d>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286000"/>
                <a:ext cx="7772400" cy="3886200"/>
              </a:xfrm>
              <a:prstGeom prst="rect">
                <a:avLst/>
              </a:prstGeom>
              <a:blipFill>
                <a:blip r:embed="rId2"/>
                <a:stretch>
                  <a:fillRect l="-817" t="-195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805024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82</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53980" y="1600200"/>
                <a:ext cx="8001000" cy="474617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KeyGen</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r>
                      <a:rPr lang="en-US" sz="2000" b="0" i="1" kern="0" smtClean="0">
                        <a:latin typeface="Cambria Math" panose="02040503050406030204" pitchFamily="18" charset="0"/>
                      </a:rPr>
                      <m:t>𝑔</m:t>
                    </m:r>
                    <m:r>
                      <a:rPr lang="en-US" sz="2000" b="0" i="1" kern="0" smtClean="0">
                        <a:latin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𝑑</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Find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a:rPr lang="en-US" sz="2000" b="0" i="1" kern="0" smtClean="0">
                        <a:latin typeface="Cambria Math" panose="02040503050406030204" pitchFamily="18" charset="0"/>
                      </a:rPr>
                      <m:t>=1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𝑝</m:t>
                        </m:r>
                      </m:e>
                    </m:d>
                    <m:r>
                      <a:rPr lang="en-US" sz="2000" b="0" i="0" kern="0" smtClean="0">
                        <a:latin typeface="Cambria Math" panose="02040503050406030204" pitchFamily="18" charset="0"/>
                      </a:rPr>
                      <m:t>,</m:t>
                    </m:r>
                    <m:r>
                      <a:rPr lang="en-US" sz="2000" b="0" i="1" kern="0" smtClean="0">
                        <a:latin typeface="Cambria Math" panose="02040503050406030204" pitchFamily="18" charset="0"/>
                      </a:rPr>
                      <m:t>   </m:t>
                    </m:r>
                    <m:r>
                      <a:rPr lang="en-US" sz="2000" i="1" kern="0">
                        <a:latin typeface="Cambria Math" panose="02040503050406030204" pitchFamily="18" charset="0"/>
                      </a:rPr>
                      <m:t>𝑓</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=1 </m:t>
                    </m:r>
                    <m:d>
                      <m:dPr>
                        <m:ctrlPr>
                          <a:rPr lang="en-US" sz="2000" i="1" kern="0">
                            <a:latin typeface="Cambria Math" panose="02040503050406030204" pitchFamily="18" charset="0"/>
                          </a:rPr>
                        </m:ctrlPr>
                      </m:dPr>
                      <m:e>
                        <m:r>
                          <a:rPr lang="en-US" sz="2000" i="1" kern="0">
                            <a:latin typeface="Cambria Math" panose="02040503050406030204" pitchFamily="18" charset="0"/>
                          </a:rPr>
                          <m:t>𝑚𝑜𝑑</m:t>
                        </m:r>
                        <m:r>
                          <a:rPr lang="en-US" sz="2000" i="1" kern="0">
                            <a:latin typeface="Cambria Math" panose="02040503050406030204" pitchFamily="18" charset="0"/>
                          </a:rPr>
                          <m:t> </m:t>
                        </m:r>
                        <m:r>
                          <a:rPr lang="en-US" sz="2000" b="0" i="1" kern="0" smtClean="0">
                            <a:latin typeface="Cambria Math" panose="02040503050406030204" pitchFamily="18" charset="0"/>
                          </a:rPr>
                          <m:t>𝑞</m:t>
                        </m:r>
                      </m:e>
                    </m:d>
                    <m:r>
                      <a:rPr lang="en-US" sz="2000" kern="0">
                        <a:latin typeface="Cambria Math" panose="02040503050406030204" pitchFamily="18" charset="0"/>
                      </a:rPr>
                      <m:t>,</m:t>
                    </m:r>
                    <m:r>
                      <a:rPr lang="en-US" sz="2000" b="0" i="0" kern="0" smtClean="0">
                        <a:latin typeface="Cambria Math" panose="02040503050406030204" pitchFamily="18" charset="0"/>
                      </a:rPr>
                      <m:t> </m:t>
                    </m:r>
                    <m:r>
                      <m:rPr>
                        <m:sty m:val="p"/>
                      </m:rPr>
                      <a:rPr lang="en-US" sz="2000" b="0" i="0" kern="0" smtClean="0">
                        <a:latin typeface="Cambria Math" panose="02040503050406030204" pitchFamily="18" charset="0"/>
                      </a:rPr>
                      <m:t>h</m:t>
                    </m:r>
                    <m:r>
                      <a:rPr lang="en-US" sz="2000" b="0" i="0"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Public key is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h</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private key is </a:t>
                </a:r>
                <a14:m>
                  <m:oMath xmlns:m="http://schemas.openxmlformats.org/officeDocument/2006/math">
                    <m:r>
                      <a:rPr lang="en-US" sz="2000" b="0" i="1" kern="0" smtClean="0">
                        <a:latin typeface="Cambria Math" panose="02040503050406030204" pitchFamily="18" charset="0"/>
                      </a:rPr>
                      <m:t>𝑓</m:t>
                    </m:r>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i="1" kern="0">
                            <a:latin typeface="Cambria Math" panose="02040503050406030204" pitchFamily="18" charset="0"/>
                          </a:rPr>
                          <m:t>𝑝</m:t>
                        </m:r>
                      </m:sub>
                    </m:sSub>
                  </m:oMath>
                </a14:m>
                <a:r>
                  <a:rPr lang="en-US" sz="2000" kern="0" dirty="0">
                    <a:latin typeface="Calibri" panose="020F0502020204030204" pitchFamily="34" charset="0"/>
                    <a:cs typeface="Calibri" panose="020F0502020204030204" pitchFamily="34" charset="0"/>
                  </a:rPr>
                  <a:t>, ciphertext is </a:t>
                </a:r>
                <a14:m>
                  <m:oMath xmlns:m="http://schemas.openxmlformats.org/officeDocument/2006/math">
                    <m:r>
                      <a:rPr lang="en-US" sz="2000" b="0" i="1" kern="0" smtClean="0">
                        <a:latin typeface="Cambria Math" panose="02040503050406030204" pitchFamily="18" charset="0"/>
                      </a:rPr>
                      <m:t>𝑐</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Encryption</a:t>
                </a:r>
              </a:p>
              <a:p>
                <a:pPr marL="857250" lvl="1" indent="-457200">
                  <a:lnSpc>
                    <a:spcPct val="90000"/>
                  </a:lnSpc>
                  <a:buFont typeface="+mj-lt"/>
                  <a:buAutoNum type="arabicPeriod"/>
                </a:pPr>
                <a:r>
                  <a:rPr lang="en-US" sz="2000" kern="0" dirty="0">
                    <a:latin typeface="Calibri" panose="020F0502020204030204" pitchFamily="34" charset="0"/>
                    <a:cs typeface="Calibri" panose="020F0502020204030204" pitchFamily="34" charset="0"/>
                  </a:rPr>
                  <a:t>Chose random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14:m>
                  <m:oMath xmlns:m="http://schemas.openxmlformats.org/officeDocument/2006/math">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oMath>
                </a14:m>
                <a:endParaRPr lang="en-US" sz="2000" b="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Decryption</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Compute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oMath>
                </a14:m>
                <a:endParaRPr lang="en-US" sz="2000" b="0" kern="0" dirty="0">
                  <a:latin typeface="Calibri" panose="020F0502020204030204" pitchFamily="34" charset="0"/>
                </a:endParaRP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m:rPr>
                        <m:sty m:val="p"/>
                      </m:rPr>
                      <a:rPr lang="en-US" sz="2000" b="0" i="0" kern="0" smtClean="0">
                        <a:latin typeface="Cambria Math" panose="02040503050406030204" pitchFamily="18" charset="0"/>
                      </a:rPr>
                      <m:t>a</m:t>
                    </m:r>
                  </m:oMath>
                </a14:m>
                <a:r>
                  <a:rPr lang="en-US" sz="2000" kern="0" dirty="0">
                    <a:latin typeface="Calibri" panose="020F0502020204030204" pitchFamily="34" charset="0"/>
                    <a:cs typeface="Calibri" panose="020F0502020204030204" pitchFamily="34" charset="0"/>
                  </a:rPr>
                  <a:t>.  </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Verify that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e>
                    </m:d>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𝑝𝑓𝑟</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53980" y="1600200"/>
                <a:ext cx="8001000" cy="4746171"/>
              </a:xfrm>
              <a:prstGeom prst="rect">
                <a:avLst/>
              </a:prstGeom>
              <a:blipFill>
                <a:blip r:embed="rId2"/>
                <a:stretch>
                  <a:fillRect l="-792" t="-1604" b="-133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5774563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83</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133600"/>
                <a:ext cx="7924800" cy="2971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=5, </m:t>
                    </m:r>
                    <m:r>
                      <a:rPr lang="en-US" sz="2000" b="0" i="1" kern="0" smtClean="0">
                        <a:latin typeface="Cambria Math" panose="02040503050406030204" pitchFamily="18" charset="0"/>
                      </a:rPr>
                      <m:t>𝑝</m:t>
                    </m:r>
                    <m:r>
                      <a:rPr lang="en-US" sz="2000" b="0" i="1" kern="0" smtClean="0">
                        <a:latin typeface="Cambria Math" panose="02040503050406030204" pitchFamily="18" charset="0"/>
                      </a:rPr>
                      <m:t>=3,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=29,</m:t>
                    </m:r>
                    <m:r>
                      <a:rPr lang="en-US" sz="2000" b="0" i="1" kern="0" smtClean="0">
                        <a:latin typeface="Cambria Math" panose="02040503050406030204" pitchFamily="18" charset="0"/>
                      </a:rPr>
                      <m:t>𝑑</m:t>
                    </m:r>
                    <m:r>
                      <a:rPr lang="en-US" sz="2000" b="0" i="1" kern="0" smtClean="0">
                        <a:latin typeface="Cambria Math" panose="02040503050406030204" pitchFamily="18" charset="0"/>
                      </a:rPr>
                      <m:t>=1, </m:t>
                    </m:r>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i="1" kern="0">
                        <a:latin typeface="Cambria Math" panose="02040503050406030204" pitchFamily="18" charset="0"/>
                      </a:rPr>
                      <m:t>−1,</m:t>
                    </m:r>
                    <m:r>
                      <a:rPr lang="en-US" sz="2000" b="0" i="1" kern="0" smtClean="0">
                        <a:latin typeface="Cambria Math" panose="02040503050406030204" pitchFamily="18" charset="0"/>
                      </a:rPr>
                      <m:t>𝑔</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2</m:t>
                        </m:r>
                      </m:sup>
                    </m:sSup>
                  </m:oMath>
                </a14:m>
                <a:endParaRPr lang="en-US" sz="2000" kern="0" dirty="0"/>
              </a:p>
              <a:p>
                <a:pPr>
                  <a:lnSpc>
                    <a:spcPct val="90000"/>
                  </a:lnSpc>
                </a:pP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r>
                      <a:rPr lang="en-US" sz="2000" i="1" kern="0">
                        <a:latin typeface="Cambria Math" panose="02040503050406030204" pitchFamily="18" charset="0"/>
                      </a:rPr>
                      <m:t>−1</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5</m:t>
                        </m:r>
                        <m:r>
                          <a:rPr lang="en-US" sz="2000" i="1" ker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8</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3</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11</m:t>
                    </m:r>
                    <m:r>
                      <a:rPr lang="en-US" sz="2000" i="1" kern="0">
                        <a:latin typeface="Cambria Math" panose="02040503050406030204" pitchFamily="18" charset="0"/>
                      </a:rPr>
                      <m:t>𝑥</m:t>
                    </m:r>
                    <m:r>
                      <a:rPr lang="en-US" sz="2000" b="0" i="1" kern="0" smtClean="0">
                        <a:latin typeface="Cambria Math" panose="02040503050406030204" pitchFamily="18" charset="0"/>
                      </a:rPr>
                      <m:t>+13</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h</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m:t>
                    </m:r>
                    <m:r>
                      <a:rPr lang="en-US" sz="2000" b="0" i="1" kern="0" smtClea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11</m:t>
                        </m:r>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+13</m:t>
                    </m:r>
                    <m:r>
                      <a:rPr lang="en-US" sz="2000" b="0" i="1" kern="0" smtClean="0">
                        <a:latin typeface="Cambria Math" panose="02040503050406030204" pitchFamily="18" charset="0"/>
                      </a:rPr>
                      <m:t>𝑥</m:t>
                    </m:r>
                    <m:r>
                      <a:rPr lang="en-US" sz="2000" i="1" kern="0">
                        <a:latin typeface="Cambria Math" panose="02040503050406030204" pitchFamily="18" charset="0"/>
                      </a:rPr>
                      <m:t>−</m:t>
                    </m:r>
                    <m:r>
                      <a:rPr lang="en-US" sz="2000" b="0" i="1" kern="0" smtClean="0">
                        <a:latin typeface="Cambria Math" panose="02040503050406030204" pitchFamily="18" charset="0"/>
                      </a:rPr>
                      <m:t>5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i="1" kern="0" dirty="0">
                  <a:latin typeface="Cambria Math" panose="02040503050406030204" pitchFamily="18" charset="0"/>
                </a:endParaRPr>
              </a:p>
              <a:p>
                <a:pPr>
                  <a:lnSpc>
                    <a:spcPct val="90000"/>
                  </a:lnSpc>
                </a:pPr>
                <a14:m>
                  <m:oMath xmlns:m="http://schemas.openxmlformats.org/officeDocument/2006/math">
                    <m:r>
                      <a:rPr lang="en-US" sz="2000" i="1" kern="0">
                        <a:latin typeface="Cambria Math" panose="02040503050406030204" pitchFamily="18" charset="0"/>
                      </a:rPr>
                      <m:t>𝑐</m:t>
                    </m:r>
                    <m:r>
                      <a:rPr lang="en-US" sz="2000" i="1" kern="0">
                        <a:latin typeface="Cambria Math" panose="02040503050406030204" pitchFamily="18" charset="0"/>
                      </a:rPr>
                      <m:t>=</m:t>
                    </m:r>
                    <m:r>
                      <a:rPr lang="en-US" sz="2000" i="1" kern="0">
                        <a:latin typeface="Cambria Math" panose="02040503050406030204" pitchFamily="18" charset="0"/>
                      </a:rPr>
                      <m:t>𝑝𝑟h</m:t>
                    </m:r>
                    <m:r>
                      <a:rPr lang="en-US" sz="2000" i="1" kern="0">
                        <a:latin typeface="Cambria Math" panose="02040503050406030204" pitchFamily="18" charset="0"/>
                      </a:rPr>
                      <m:t>+</m:t>
                    </m:r>
                    <m:r>
                      <a:rPr lang="en-US" sz="2000" i="1" kern="0">
                        <a:latin typeface="Cambria Math" panose="02040503050406030204" pitchFamily="18" charset="0"/>
                      </a:rPr>
                      <m:t>𝑚</m:t>
                    </m:r>
                    <m:r>
                      <a:rPr lang="en-US" sz="2000" i="1" ker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r>
                      <a:rPr lang="en-US" sz="2000" b="0" i="1" kern="0" smtClean="0">
                        <a:latin typeface="Cambria Math" panose="02040503050406030204" pitchFamily="18" charset="0"/>
                      </a:rPr>
                      <m:t>1</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25</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20</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5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rPr>
                      <m:t>=</m:t>
                    </m:r>
                    <m:r>
                      <a:rPr lang="en-US" sz="2000" i="1" kern="0">
                        <a:latin typeface="Cambria Math" panose="02040503050406030204" pitchFamily="18" charset="0"/>
                      </a:rPr>
                      <m:t>𝑓𝑐</m:t>
                    </m:r>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4</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b="0" i="1" kern="0" smtClean="0">
                        <a:latin typeface="Cambria Math" panose="02040503050406030204" pitchFamily="18" charset="0"/>
                      </a:rPr>
                      <m:t>−</m:t>
                    </m:r>
                    <m:r>
                      <a:rPr lang="en-US" sz="2000" i="1" kern="0">
                        <a:latin typeface="Cambria Math" panose="02040503050406030204" pitchFamily="18" charset="0"/>
                      </a:rPr>
                      <m:t>3</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r>
                  <a:rPr lang="en-US" sz="2000" kern="0" dirty="0"/>
                  <a:t>We check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 </m:t>
                    </m:r>
                  </m:oMath>
                </a14:m>
                <a:r>
                  <a:rPr lang="en-US" sz="2000" kern="0" dirty="0"/>
                  <a:t> in </a:t>
                </a:r>
                <a14:m>
                  <m:oMath xmlns:m="http://schemas.openxmlformats.org/officeDocument/2006/math">
                    <m:r>
                      <a:rPr lang="en-US" sz="2000" b="0" i="1" kern="0" smtClean="0">
                        <a:latin typeface="Cambria Math" panose="02040503050406030204" pitchFamily="18" charset="0"/>
                      </a:rPr>
                      <m:t>𝑅</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133600"/>
                <a:ext cx="7924800" cy="2971800"/>
              </a:xfrm>
              <a:prstGeom prst="rect">
                <a:avLst/>
              </a:prstGeom>
              <a:blipFill>
                <a:blip r:embed="rId2"/>
                <a:stretch>
                  <a:fillRect l="-641" t="-42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BD281754-E1A4-AD4F-BD36-2968469DAFA6}"/>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20994879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84</a:t>
            </a:fld>
            <a:endParaRPr lang="en-US"/>
          </a:p>
        </p:txBody>
      </p:sp>
      <p:sp>
        <p:nvSpPr>
          <p:cNvPr id="155652" name="Rectangle 2"/>
          <p:cNvSpPr>
            <a:spLocks noGrp="1" noChangeArrowheads="1"/>
          </p:cNvSpPr>
          <p:nvPr>
            <p:ph type="title"/>
          </p:nvPr>
        </p:nvSpPr>
        <p:spPr>
          <a:xfrm>
            <a:off x="114300" y="76200"/>
            <a:ext cx="8610600" cy="990600"/>
          </a:xfrm>
        </p:spPr>
        <p:txBody>
          <a:bodyPr/>
          <a:lstStyle/>
          <a:p>
            <a:r>
              <a:rPr lang="en-US" sz="3600" dirty="0"/>
              <a:t>Some NIST Round 3 entries </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629358"/>
            <a:ext cx="4095009"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a:t>
            </a:r>
          </a:p>
          <a:p>
            <a:pPr lvl="1"/>
            <a:r>
              <a:rPr lang="en-US" sz="1800" dirty="0"/>
              <a:t>Classic </a:t>
            </a:r>
            <a:r>
              <a:rPr lang="en-US" sz="1800" dirty="0" err="1"/>
              <a:t>McEliece</a:t>
            </a:r>
            <a:endParaRPr lang="en-US" sz="1800" dirty="0"/>
          </a:p>
          <a:p>
            <a:pPr lvl="1"/>
            <a:r>
              <a:rPr lang="en-US" sz="1800" dirty="0"/>
              <a:t>CRYSTALS-KYBER</a:t>
            </a:r>
          </a:p>
          <a:p>
            <a:pPr lvl="1"/>
            <a:r>
              <a:rPr lang="en-US" sz="1800" dirty="0"/>
              <a:t>NTRU</a:t>
            </a:r>
          </a:p>
          <a:p>
            <a:pPr lvl="1"/>
            <a:r>
              <a:rPr lang="en-US" sz="1800" dirty="0"/>
              <a:t>SABER</a:t>
            </a:r>
          </a:p>
          <a:p>
            <a:pPr indent="-285750"/>
            <a:r>
              <a:rPr lang="en-US" sz="1800" dirty="0"/>
              <a:t>Digital Signatures</a:t>
            </a:r>
          </a:p>
          <a:p>
            <a:pPr lvl="1"/>
            <a:r>
              <a:rPr lang="en-US" sz="1800" dirty="0"/>
              <a:t>CRYSTALS-DILITHIUM</a:t>
            </a:r>
          </a:p>
          <a:p>
            <a:pPr lvl="1"/>
            <a:r>
              <a:rPr lang="en-US" sz="1800" dirty="0"/>
              <a:t>FALCON</a:t>
            </a:r>
          </a:p>
          <a:p>
            <a:pPr lvl="1"/>
            <a:r>
              <a:rPr lang="en-US" sz="1800" dirty="0"/>
              <a:t>Rainbow</a:t>
            </a:r>
          </a:p>
          <a:p>
            <a:endParaRPr lang="en-US" sz="2000" dirty="0"/>
          </a:p>
          <a:p>
            <a:pPr>
              <a:lnSpc>
                <a:spcPct val="90000"/>
              </a:lnSpc>
            </a:pPr>
            <a:endParaRPr lang="en-US" sz="2400" kern="0" dirty="0"/>
          </a:p>
          <a:p>
            <a:pPr>
              <a:lnSpc>
                <a:spcPct val="90000"/>
              </a:lnSpc>
            </a:pPr>
            <a:endParaRPr lang="en-US" sz="2400" kern="0" dirty="0"/>
          </a:p>
        </p:txBody>
      </p:sp>
      <p:sp>
        <p:nvSpPr>
          <p:cNvPr id="8" name="AutoShape 7" descr="{\displaystyle n=6960,k=5413,t=119}">
            <a:extLst>
              <a:ext uri="{FF2B5EF4-FFF2-40B4-BE49-F238E27FC236}">
                <a16:creationId xmlns:a16="http://schemas.microsoft.com/office/drawing/2014/main" id="{86637895-8E92-3148-9B71-414C9410BE68}"/>
              </a:ext>
            </a:extLst>
          </p:cNvPr>
          <p:cNvSpPr>
            <a:spLocks noChangeAspect="1" noChangeArrowheads="1"/>
          </p:cNvSpPr>
          <p:nvPr/>
        </p:nvSpPr>
        <p:spPr bwMode="auto">
          <a:xfrm>
            <a:off x="3101975" y="7911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3">
            <a:extLst>
              <a:ext uri="{FF2B5EF4-FFF2-40B4-BE49-F238E27FC236}">
                <a16:creationId xmlns:a16="http://schemas.microsoft.com/office/drawing/2014/main" id="{DF988997-E320-5B4D-AEA8-57888CD0A554}"/>
              </a:ext>
            </a:extLst>
          </p:cNvPr>
          <p:cNvSpPr txBox="1">
            <a:spLocks noChangeArrowheads="1"/>
          </p:cNvSpPr>
          <p:nvPr/>
        </p:nvSpPr>
        <p:spPr bwMode="auto">
          <a:xfrm>
            <a:off x="4124696" y="1600200"/>
            <a:ext cx="4790704"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 (Alternates)</a:t>
            </a:r>
          </a:p>
          <a:p>
            <a:pPr lvl="1"/>
            <a:r>
              <a:rPr lang="en-US" sz="1800" dirty="0"/>
              <a:t>BIKE;</a:t>
            </a:r>
          </a:p>
          <a:p>
            <a:pPr lvl="1"/>
            <a:r>
              <a:rPr lang="en-US" sz="1800" dirty="0" err="1"/>
              <a:t>FrodoKEM</a:t>
            </a:r>
            <a:endParaRPr lang="en-US" sz="1800" dirty="0"/>
          </a:p>
          <a:p>
            <a:pPr lvl="1"/>
            <a:r>
              <a:rPr lang="en-US" sz="1800" dirty="0"/>
              <a:t>HQC</a:t>
            </a:r>
          </a:p>
          <a:p>
            <a:pPr lvl="1"/>
            <a:r>
              <a:rPr lang="en-US" sz="1800" dirty="0"/>
              <a:t>NTRU Prime</a:t>
            </a:r>
          </a:p>
          <a:p>
            <a:pPr lvl="1"/>
            <a:r>
              <a:rPr lang="en-US" sz="1800" dirty="0"/>
              <a:t>SIKE</a:t>
            </a:r>
          </a:p>
          <a:p>
            <a:r>
              <a:rPr lang="en-US" sz="1800" dirty="0"/>
              <a:t>Digital Signatures</a:t>
            </a:r>
          </a:p>
          <a:p>
            <a:pPr lvl="1"/>
            <a:r>
              <a:rPr lang="en-US" sz="1800" dirty="0" err="1"/>
              <a:t>GeMSS</a:t>
            </a:r>
            <a:endParaRPr lang="en-US" sz="1800" dirty="0"/>
          </a:p>
          <a:p>
            <a:pPr lvl="1"/>
            <a:r>
              <a:rPr lang="en-US" sz="1800" dirty="0"/>
              <a:t>Picnic</a:t>
            </a:r>
          </a:p>
          <a:p>
            <a:pPr lvl="1"/>
            <a:r>
              <a:rPr lang="en-US" sz="1800" dirty="0"/>
              <a:t>SPHINCS+</a:t>
            </a:r>
            <a:br>
              <a:rPr lang="en-US" sz="1600" dirty="0"/>
            </a:br>
            <a:endParaRPr lang="en-US" sz="1600" dirty="0"/>
          </a:p>
          <a:p>
            <a:endParaRPr lang="en-US" sz="2000" dirty="0"/>
          </a:p>
          <a:p>
            <a:pPr>
              <a:lnSpc>
                <a:spcPct val="90000"/>
              </a:lnSpc>
            </a:pPr>
            <a:endParaRPr lang="en-US" sz="2400" kern="0" dirty="0"/>
          </a:p>
          <a:p>
            <a:pPr>
              <a:lnSpc>
                <a:spcPct val="90000"/>
              </a:lnSpc>
            </a:pPr>
            <a:endParaRPr lang="en-US" sz="2400" kern="0" dirty="0"/>
          </a:p>
        </p:txBody>
      </p:sp>
      <p:sp>
        <p:nvSpPr>
          <p:cNvPr id="3" name="TextBox 2">
            <a:extLst>
              <a:ext uri="{FF2B5EF4-FFF2-40B4-BE49-F238E27FC236}">
                <a16:creationId xmlns:a16="http://schemas.microsoft.com/office/drawing/2014/main" id="{0822014A-0DDF-05FC-7174-34F37E70DFB1}"/>
              </a:ext>
            </a:extLst>
          </p:cNvPr>
          <p:cNvSpPr txBox="1"/>
          <p:nvPr/>
        </p:nvSpPr>
        <p:spPr>
          <a:xfrm>
            <a:off x="381000" y="5410200"/>
            <a:ext cx="7772400"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Winner: </a:t>
            </a:r>
            <a:r>
              <a:rPr lang="en-US" sz="2400" dirty="0" err="1">
                <a:latin typeface="Calibri" panose="020F0502020204030204" pitchFamily="34" charset="0"/>
                <a:cs typeface="Calibri" panose="020F0502020204030204" pitchFamily="34" charset="0"/>
              </a:rPr>
              <a:t>Dilithium</a:t>
            </a:r>
            <a:r>
              <a:rPr lang="en-US" sz="2400" dirty="0">
                <a:latin typeface="Calibri" panose="020F0502020204030204" pitchFamily="34" charset="0"/>
                <a:cs typeface="Calibri" panose="020F0502020204030204" pitchFamily="34" charset="0"/>
              </a:rPr>
              <a:t> (signing), </a:t>
            </a:r>
            <a:r>
              <a:rPr lang="en-US" sz="2400" dirty="0" err="1">
                <a:latin typeface="Calibri" panose="020F0502020204030204" pitchFamily="34" charset="0"/>
                <a:cs typeface="Calibri" panose="020F0502020204030204" pitchFamily="34" charset="0"/>
              </a:rPr>
              <a:t>Kyber</a:t>
            </a:r>
            <a:r>
              <a:rPr lang="en-US" sz="2400" dirty="0">
                <a:latin typeface="Calibri" panose="020F0502020204030204" pitchFamily="34" charset="0"/>
                <a:cs typeface="Calibri" panose="020F0502020204030204" pitchFamily="34" charset="0"/>
              </a:rPr>
              <a:t> (key-encapsulation) </a:t>
            </a:r>
          </a:p>
        </p:txBody>
      </p:sp>
    </p:spTree>
    <p:extLst>
      <p:ext uri="{BB962C8B-B14F-4D97-AF65-F5344CB8AC3E}">
        <p14:creationId xmlns:p14="http://schemas.microsoft.com/office/powerpoint/2010/main" val="111115983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77785"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Some common features of </a:t>
            </a: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and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447800"/>
                <a:ext cx="8382000" cy="4724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Ring is  </a:t>
                </a: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b="0" i="1" smtClean="0">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in both cases</a:t>
                </a: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=3329</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Kyber</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23</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13</m:t>
                        </m:r>
                      </m:sup>
                    </m:sSup>
                    <m:r>
                      <a:rPr lang="en-US" sz="1800" i="1">
                        <a:solidFill>
                          <a:schemeClr val="tx1"/>
                        </a:solidFill>
                        <a:latin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cs typeface="Calibri" panose="020F0502020204030204" pitchFamily="34" charset="0"/>
                        <a:sym typeface="Arial"/>
                      </a:rPr>
                      <m:t>=8380417</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Dilithium</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So, the same modular arithmetic we all grew up with.</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=3329</m:t>
                    </m:r>
                  </m:oMath>
                </a14:m>
                <a:r>
                  <a:rPr lang="en-US" sz="2000" dirty="0">
                    <a:latin typeface="Calibri" panose="020F0502020204030204" pitchFamily="34" charset="0"/>
                    <a:cs typeface="Calibri" panose="020F0502020204030204" pitchFamily="34" charset="0"/>
                    <a:sym typeface="Arial"/>
                  </a:rPr>
                  <a:t>, there is a primitive (and hence 128 primitive) 256</a:t>
                </a:r>
                <a:r>
                  <a:rPr lang="en-US" sz="2000" baseline="30000" dirty="0">
                    <a:latin typeface="Calibri" panose="020F0502020204030204" pitchFamily="34" charset="0"/>
                    <a:cs typeface="Calibri" panose="020F0502020204030204" pitchFamily="34" charset="0"/>
                    <a:sym typeface="Arial"/>
                  </a:rPr>
                  <a:t>th</a:t>
                </a:r>
                <a:r>
                  <a:rPr lang="en-US" sz="2000" dirty="0">
                    <a:latin typeface="Calibri" panose="020F0502020204030204" pitchFamily="34" charset="0"/>
                    <a:cs typeface="Calibri" panose="020F0502020204030204" pitchFamily="34" charset="0"/>
                    <a:sym typeface="Arial"/>
                  </a:rPr>
                  <a:t> roots of unity (You are not expected to understand this).</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cs typeface="Calibri" panose="020F0502020204030204" pitchFamily="34" charset="0"/>
                            <a:sym typeface="Arial"/>
                          </a:rPr>
                          <m:t>256</m:t>
                        </m:r>
                      </m:sup>
                    </m:sSup>
                    <m:r>
                      <a:rPr lang="en-US" sz="2000" i="1">
                        <a:solidFill>
                          <a:schemeClr val="tx1"/>
                        </a:solidFill>
                        <a:latin typeface="Cambria Math" panose="02040503050406030204" pitchFamily="18" charset="0"/>
                        <a:cs typeface="Calibri" panose="020F0502020204030204" pitchFamily="34" charset="0"/>
                        <a:sym typeface="Arial"/>
                      </a:rPr>
                      <m:t>+1</m:t>
                    </m:r>
                  </m:oMath>
                </a14:m>
                <a:r>
                  <a:rPr lang="en-US" sz="2000" dirty="0">
                    <a:solidFill>
                      <a:schemeClr val="tx1"/>
                    </a:solidFill>
                    <a:latin typeface="Calibri" panose="020F0502020204030204" pitchFamily="34" charset="0"/>
                    <a:cs typeface="Calibri" panose="020F0502020204030204" pitchFamily="34" charset="0"/>
                    <a:sym typeface="Arial"/>
                  </a:rPr>
                  <a:t> factors into coprime 128 quadratics </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=8380417</m:t>
                    </m:r>
                  </m:oMath>
                </a14:m>
                <a:r>
                  <a:rPr lang="en-US" sz="2000" dirty="0">
                    <a:latin typeface="Calibri" panose="020F0502020204030204" pitchFamily="34" charset="0"/>
                    <a:cs typeface="Calibri" panose="020F0502020204030204" pitchFamily="34" charset="0"/>
                    <a:sym typeface="Arial"/>
                  </a:rPr>
                  <a:t>, there is a primitive (and hence 256 primitive) 512th roots of unity </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i="1">
                        <a:solidFill>
                          <a:schemeClr val="tx1"/>
                        </a:solidFill>
                        <a:latin typeface="Cambria Math" panose="02040503050406030204" pitchFamily="18" charset="0"/>
                        <a:cs typeface="Calibri" panose="020F0502020204030204" pitchFamily="34" charset="0"/>
                        <a:sym typeface="Arial"/>
                      </a:rPr>
                      <m:t>+1</m:t>
                    </m:r>
                  </m:oMath>
                </a14:m>
                <a:r>
                  <a:rPr lang="en-US" sz="1800" dirty="0">
                    <a:solidFill>
                      <a:schemeClr val="tx1"/>
                    </a:solidFill>
                    <a:latin typeface="Calibri" panose="020F0502020204030204" pitchFamily="34" charset="0"/>
                    <a:cs typeface="Calibri" panose="020F0502020204030204" pitchFamily="34" charset="0"/>
                    <a:sym typeface="Arial"/>
                  </a:rPr>
                  <a:t> factors into coprime 256 linear polys </a:t>
                </a:r>
              </a:p>
              <a:p>
                <a:pPr marL="815579" lvl="2"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71041" indent="-257175">
                  <a:spcBef>
                    <a:spcPts val="300"/>
                  </a:spcBef>
                  <a:buClr>
                    <a:srgbClr val="000000">
                      <a:lumMod val="60000"/>
                      <a:lumOff val="40000"/>
                    </a:srgbClr>
                  </a:buClr>
                </a:pPr>
                <a:endParaRPr lang="en-US" sz="2400" dirty="0">
                  <a:solidFill>
                    <a:schemeClr val="tx1"/>
                  </a:solidFill>
                  <a:latin typeface="Calibri" panose="020F0502020204030204" pitchFamily="34"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Arial"/>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447800"/>
                <a:ext cx="8382000" cy="4724400"/>
              </a:xfrm>
              <a:prstGeom prst="rect">
                <a:avLst/>
              </a:prstGeom>
              <a:blipFill>
                <a:blip r:embed="rId2"/>
                <a:stretch>
                  <a:fillRect l="-1664" t="-1609" r="-1967" b="-402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85</a:t>
            </a:fld>
            <a:endParaRPr lang="en-US"/>
          </a:p>
        </p:txBody>
      </p:sp>
    </p:spTree>
    <p:extLst>
      <p:ext uri="{BB962C8B-B14F-4D97-AF65-F5344CB8AC3E}">
        <p14:creationId xmlns:p14="http://schemas.microsoft.com/office/powerpoint/2010/main" val="102180489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33763"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524000"/>
                <a:ext cx="8153400" cy="4724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cs typeface="Calibri" panose="020F0502020204030204" pitchFamily="34" charset="0"/>
                            <a:sym typeface="Arial"/>
                          </a:rPr>
                          <m:t>𝑞</m:t>
                        </m:r>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2000" b="0" i="1" dirty="0" smtClean="0">
                            <a:solidFill>
                              <a:schemeClr val="tx1"/>
                            </a:solidFill>
                            <a:latin typeface="Cambria Math" panose="02040503050406030204" pitchFamily="18" charset="0"/>
                            <a:cs typeface="Calibri" panose="020F0502020204030204" pitchFamily="34" charset="0"/>
                            <a:sym typeface="Arial"/>
                          </a:rPr>
                          <m:t>𝑟</m:t>
                        </m:r>
                      </m:e>
                      <m:sup>
                        <m:r>
                          <a:rPr lang="en-US" sz="2000" b="0" i="1" dirty="0" smtClean="0">
                            <a:solidFill>
                              <a:schemeClr val="tx1"/>
                            </a:solidFill>
                            <a:latin typeface="Cambria Math" panose="02040503050406030204" pitchFamily="18" charset="0"/>
                            <a:cs typeface="Calibri" panose="020F0502020204030204" pitchFamily="34" charset="0"/>
                            <a:sym typeface="Arial"/>
                          </a:rPr>
                          <m:t>+</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𝑚</m:t>
                        </m:r>
                      </m:e>
                    </m:d>
                  </m:oMath>
                </a14:m>
                <a:r>
                  <a:rPr lang="en-US" sz="2000" dirty="0">
                    <a:solidFill>
                      <a:schemeClr val="tx1"/>
                    </a:solidFill>
                    <a:latin typeface="Arial"/>
                    <a:cs typeface="Calibri" panose="020F0502020204030204" pitchFamily="34" charset="0"/>
                    <a:sym typeface="Arial"/>
                  </a:rPr>
                  <a:t> </a:t>
                </a:r>
                <a:r>
                  <a:rPr lang="en-US" sz="2000" dirty="0">
                    <a:solidFill>
                      <a:schemeClr val="tx1"/>
                    </a:solidFill>
                    <a:latin typeface="Calibri" panose="020F0502020204030204" pitchFamily="34" charset="0"/>
                    <a:cs typeface="Calibri" panose="020F0502020204030204" pitchFamily="34" charset="0"/>
                    <a:sym typeface="Arial"/>
                  </a:rPr>
                  <a:t>means </a:t>
                </a: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cs typeface="Calibri" panose="020F0502020204030204" pitchFamily="34" charset="0"/>
                            <a:sym typeface="Arial"/>
                          </a:rPr>
                          <m:t>2</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r>
                  <a:rPr lang="en-US" sz="2000" dirty="0">
                    <a:solidFill>
                      <a:schemeClr val="tx1"/>
                    </a:solidFill>
                    <a:latin typeface="Calibri" panose="020F0502020204030204" pitchFamily="34" charset="0"/>
                    <a:cs typeface="Calibri" panose="020F0502020204030204" pitchFamily="34" charset="0"/>
                    <a:sym typeface="Arial"/>
                  </a:rPr>
                  <a:t>, if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𝑚</m:t>
                    </m:r>
                  </m:oMath>
                </a14:m>
                <a:r>
                  <a:rPr lang="en-US" sz="2000" dirty="0">
                    <a:solidFill>
                      <a:schemeClr val="tx1"/>
                    </a:solidFill>
                    <a:latin typeface="Calibri" panose="020F0502020204030204" pitchFamily="34" charset="0"/>
                    <a:cs typeface="Calibri" panose="020F0502020204030204" pitchFamily="34" charset="0"/>
                    <a:sym typeface="Arial"/>
                  </a:rPr>
                  <a:t> is even;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𝑚</m:t>
                        </m:r>
                      </m:num>
                      <m:den>
                        <m:r>
                          <a:rPr lang="en-US" sz="2000" i="1">
                            <a:latin typeface="Cambria Math" panose="02040503050406030204" pitchFamily="18" charset="0"/>
                            <a:cs typeface="Calibri" panose="020F0502020204030204" pitchFamily="34" charset="0"/>
                            <a:sym typeface="Arial"/>
                          </a:rPr>
                          <m:t>2</m:t>
                        </m:r>
                      </m:den>
                    </m:f>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den>
                    </m:f>
                  </m:oMath>
                </a14:m>
                <a:r>
                  <a:rPr lang="en-US" sz="2000" dirty="0">
                    <a:latin typeface="Calibri" panose="020F0502020204030204" pitchFamily="34" charset="0"/>
                    <a:cs typeface="Calibri" panose="020F0502020204030204" pitchFamily="34" charset="0"/>
                    <a:sym typeface="Arial"/>
                  </a:rPr>
                  <a:t>, if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𝑚</m:t>
                    </m:r>
                  </m:oMath>
                </a14:m>
                <a:r>
                  <a:rPr lang="en-US" sz="2000" dirty="0">
                    <a:latin typeface="Calibri" panose="020F0502020204030204" pitchFamily="34" charset="0"/>
                    <a:cs typeface="Calibri" panose="020F0502020204030204" pitchFamily="34" charset="0"/>
                    <a:sym typeface="Arial"/>
                  </a:rPr>
                  <a:t> is odd</a:t>
                </a: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𝑑𝑒𝑐𝑜𝑚𝑝𝑜𝑠𝑒</m:t>
                    </m:r>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ea typeface="Cambria Math" panose="02040503050406030204" pitchFamily="18" charset="0"/>
                    <a:cs typeface="Calibri" panose="020F0502020204030204" pitchFamily="34" charset="0"/>
                    <a:sym typeface="Arial"/>
                  </a:rPr>
                  <a:t>i</a:t>
                </a:r>
                <a:r>
                  <a:rPr lang="en-US" sz="2000" b="0" dirty="0">
                    <a:solidFill>
                      <a:schemeClr val="tx1"/>
                    </a:solidFill>
                    <a:ea typeface="Cambria Math" panose="02040503050406030204" pitchFamily="18" charset="0"/>
                    <a:cs typeface="Calibri" panose="020F0502020204030204" pitchFamily="34" charset="0"/>
                    <a:sym typeface="Arial"/>
                  </a:rPr>
                  <a:t>f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else</a:t>
                </a: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den>
                    </m:f>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524000"/>
                <a:ext cx="8153400" cy="4724400"/>
              </a:xfrm>
              <a:prstGeom prst="rect">
                <a:avLst/>
              </a:prstGeom>
              <a:blipFill>
                <a:blip r:embed="rId2"/>
                <a:stretch>
                  <a:fillRect l="-1713" t="-187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86</a:t>
            </a:fld>
            <a:endParaRPr lang="en-US"/>
          </a:p>
        </p:txBody>
      </p:sp>
    </p:spTree>
    <p:extLst>
      <p:ext uri="{BB962C8B-B14F-4D97-AF65-F5344CB8AC3E}">
        <p14:creationId xmlns:p14="http://schemas.microsoft.com/office/powerpoint/2010/main" val="411965851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5637" y="1295400"/>
                <a:ext cx="8457363" cy="4800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𝑝𝑜𝑤𝑒𝑟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𝑟𝑜𝑢𝑛𝑑</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5637" y="1295400"/>
                <a:ext cx="8457363" cy="4800600"/>
              </a:xfrm>
              <a:prstGeom prst="rect">
                <a:avLst/>
              </a:prstGeom>
              <a:blipFill>
                <a:blip r:embed="rId2"/>
                <a:stretch>
                  <a:fillRect l="-1649" t="-79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87</a:t>
            </a:fld>
            <a:endParaRPr lang="en-US"/>
          </a:p>
        </p:txBody>
      </p:sp>
    </p:spTree>
    <p:extLst>
      <p:ext uri="{BB962C8B-B14F-4D97-AF65-F5344CB8AC3E}">
        <p14:creationId xmlns:p14="http://schemas.microsoft.com/office/powerpoint/2010/main" val="147346171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299776" y="762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Examples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371600"/>
                <a:ext cx="8534400" cy="45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examples (second shows roundoff edge case)</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371600"/>
                <a:ext cx="8534400" cy="457200"/>
              </a:xfrm>
              <a:prstGeom prst="rect">
                <a:avLst/>
              </a:prstGeom>
              <a:blipFill>
                <a:blip r:embed="rId2"/>
                <a:stretch>
                  <a:fillRect l="-1488" t="-1666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88</a:t>
            </a:fld>
            <a:endParaRPr lang="en-US"/>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370840">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smtClean="0">
                                    <a:solidFill>
                                      <a:schemeClr val="tx1"/>
                                    </a:solidFill>
                                    <a:latin typeface="Cambria Math" panose="02040503050406030204" pitchFamily="18" charset="0"/>
                                  </a:rPr>
                                  <m:t>𝜶</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0" smtClean="0">
                                    <a:solidFill>
                                      <a:schemeClr val="tx1"/>
                                    </a:solidFill>
                                    <a:latin typeface="Cambria Math" panose="02040503050406030204" pitchFamily="18" charset="0"/>
                                  </a:rPr>
                                  <m:t>𝐫</m:t>
                                </m:r>
                                <m:r>
                                  <a:rPr lang="en-US" b="1" i="0"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p>
                          <a:pPr algn="r"/>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𝟎</m:t>
                                    </m:r>
                                  </m:sub>
                                </m:sSub>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Choice>
        <mc:Fallback xmlns="">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643446">
                    <a:tc>
                      <a:txBody>
                        <a:bodyPr/>
                        <a:lstStyle/>
                        <a:p>
                          <a:endParaRPr lang="en-US"/>
                        </a:p>
                      </a:txBody>
                      <a:tcPr>
                        <a:blipFill>
                          <a:blip r:embed="rId3"/>
                          <a:stretch>
                            <a:fillRect l="-1282" t="-1961" r="-674359" b="-243137"/>
                          </a:stretch>
                        </a:blipFill>
                      </a:tcPr>
                    </a:tc>
                    <a:tc>
                      <a:txBody>
                        <a:bodyPr/>
                        <a:lstStyle/>
                        <a:p>
                          <a:endParaRPr lang="en-US"/>
                        </a:p>
                      </a:txBody>
                      <a:tcPr>
                        <a:blipFill>
                          <a:blip r:embed="rId3"/>
                          <a:stretch>
                            <a:fillRect l="-109722" t="-1961" r="-630556" b="-243137"/>
                          </a:stretch>
                        </a:blipFill>
                      </a:tcPr>
                    </a:tc>
                    <a:tc>
                      <a:txBody>
                        <a:bodyPr/>
                        <a:lstStyle/>
                        <a:p>
                          <a:endParaRPr lang="en-US"/>
                        </a:p>
                      </a:txBody>
                      <a:tcPr>
                        <a:blipFill>
                          <a:blip r:embed="rId3"/>
                          <a:stretch>
                            <a:fillRect l="-274545" t="-1961" r="-725455" b="-243137"/>
                          </a:stretch>
                        </a:blipFill>
                      </a:tcPr>
                    </a:tc>
                    <a:tc>
                      <a:txBody>
                        <a:bodyPr/>
                        <a:lstStyle/>
                        <a:p>
                          <a:endParaRPr lang="en-US"/>
                        </a:p>
                      </a:txBody>
                      <a:tcPr>
                        <a:blipFill>
                          <a:blip r:embed="rId3"/>
                          <a:stretch>
                            <a:fillRect l="-154887" t="-1961" r="-200000" b="-243137"/>
                          </a:stretch>
                        </a:blipFill>
                      </a:tcPr>
                    </a:tc>
                    <a:tc>
                      <a:txBody>
                        <a:bodyPr/>
                        <a:lstStyle/>
                        <a:p>
                          <a:endParaRPr lang="en-US"/>
                        </a:p>
                      </a:txBody>
                      <a:tcPr>
                        <a:blipFill>
                          <a:blip r:embed="rId3"/>
                          <a:stretch>
                            <a:fillRect l="-235417" t="-1961" r="-84722" b="-243137"/>
                          </a:stretch>
                        </a:blipFill>
                      </a:tcPr>
                    </a:tc>
                    <a:tc>
                      <a:txBody>
                        <a:bodyPr/>
                        <a:lstStyle/>
                        <a:p>
                          <a:endParaRPr lang="en-US"/>
                        </a:p>
                      </a:txBody>
                      <a:tcPr>
                        <a:blipFill>
                          <a:blip r:embed="rId3"/>
                          <a:stretch>
                            <a:fillRect l="-766667" t="-1961" r="-93651" b="-243137"/>
                          </a:stretch>
                        </a:blipFill>
                      </a:tcPr>
                    </a:tc>
                    <a:tc>
                      <a:txBody>
                        <a:bodyPr/>
                        <a:lstStyle/>
                        <a:p>
                          <a:endParaRPr lang="en-US"/>
                        </a:p>
                      </a:txBody>
                      <a:tcPr>
                        <a:blipFill>
                          <a:blip r:embed="rId3"/>
                          <a:stretch>
                            <a:fillRect l="-957895" t="-1961" r="-3509" b="-243137"/>
                          </a:stretch>
                        </a:blipFill>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Fallback>
      </mc:AlternateContent>
    </p:spTree>
    <p:extLst>
      <p:ext uri="{BB962C8B-B14F-4D97-AF65-F5344CB8AC3E}">
        <p14:creationId xmlns:p14="http://schemas.microsoft.com/office/powerpoint/2010/main" val="276953546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53023"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SHAKE-256/SHAKE-128</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676400"/>
                <a:ext cx="74676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No</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te</a:t>
                </a: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676400"/>
                <a:ext cx="7467600" cy="4495800"/>
              </a:xfrm>
              <a:prstGeom prst="rect">
                <a:avLst/>
              </a:prstGeom>
              <a:blipFill>
                <a:blip r:embed="rId2"/>
                <a:stretch>
                  <a:fillRect l="-1871" t="-84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89</a:t>
            </a:fld>
            <a:endParaRPr lang="en-US"/>
          </a:p>
        </p:txBody>
      </p:sp>
    </p:spTree>
    <p:extLst>
      <p:ext uri="{BB962C8B-B14F-4D97-AF65-F5344CB8AC3E}">
        <p14:creationId xmlns:p14="http://schemas.microsoft.com/office/powerpoint/2010/main" val="38798153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a:t>
            </a:fld>
            <a:endParaRPr lang="en-US" dirty="0"/>
          </a:p>
        </p:txBody>
      </p:sp>
      <p:sp>
        <p:nvSpPr>
          <p:cNvPr id="84996" name="Rectangle 2"/>
          <p:cNvSpPr>
            <a:spLocks noGrp="1" noChangeArrowheads="1"/>
          </p:cNvSpPr>
          <p:nvPr>
            <p:ph type="title"/>
          </p:nvPr>
        </p:nvSpPr>
        <p:spPr>
          <a:xfrm>
            <a:off x="685800" y="76200"/>
            <a:ext cx="7772400" cy="838200"/>
          </a:xfrm>
        </p:spPr>
        <p:txBody>
          <a:bodyPr/>
          <a:lstStyle/>
          <a:p>
            <a:r>
              <a:rPr lang="en-US" sz="3600" dirty="0"/>
              <a:t>Multiple roots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762000" y="2057400"/>
                <a:ext cx="7772400" cy="3276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Here is the condition that the elliptic curve, </a:t>
                </a:r>
                <a:r>
                  <a:rPr lang="en-US" altLang="zh-TW" sz="2000" dirty="0">
                    <a:latin typeface="Calibri" panose="020F0502020204030204" pitchFamily="34" charset="0"/>
                    <a:ea typeface="PMingLiU" pitchFamily="18" charset="-120"/>
                    <a:cs typeface="Calibri" panose="020F0502020204030204" pitchFamily="34" charset="0"/>
                  </a:rPr>
                  <a:t>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does not have multiple roots.  </a:t>
                </a:r>
              </a:p>
              <a:p>
                <a:pPr>
                  <a:lnSpc>
                    <a:spcPct val="9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Set f(</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-ax-b=0.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At a double point,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)=0; so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)=2y.  Thus y=0=x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and 0=(3x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have a common zero.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+b, b= 2x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Cubing,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-27x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So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/(-27) or 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=0.  Thus, if</a:t>
                </a:r>
                <a14:m>
                  <m:oMath xmlns:m="http://schemas.openxmlformats.org/officeDocument/2006/math">
                    <m:r>
                      <a:rPr lang="en-US" altLang="zh-TW" sz="2000" b="0" i="0"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27</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𝑏</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+4</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𝑎</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then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does not have multiple roots.</a:t>
                </a:r>
              </a:p>
              <a:p>
                <a:pPr lvl="1">
                  <a:lnSpc>
                    <a:spcPct val="90000"/>
                  </a:lnSpc>
                  <a:spcBef>
                    <a:spcPts val="200"/>
                  </a:spcBef>
                  <a:buNone/>
                </a:pPr>
                <a:r>
                  <a:rPr lang="en-US" altLang="zh-TW" sz="2000" dirty="0">
                    <a:latin typeface="Calibri" panose="020F0502020204030204" pitchFamily="34" charset="0"/>
                    <a:ea typeface="PMingLiU" pitchFamily="18" charset="-120"/>
                    <a:cs typeface="Calibri" panose="020F0502020204030204" pitchFamily="34" charset="0"/>
                  </a:rPr>
                  <a:t>  </a:t>
                </a: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We define the “discriminant” as D= -16(27b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762000" y="2057400"/>
                <a:ext cx="7772400" cy="3276600"/>
              </a:xfrm>
              <a:blipFill>
                <a:blip r:embed="rId3"/>
                <a:stretch>
                  <a:fillRect l="-817" t="-2317" r="-1144" b="-2317"/>
                </a:stretch>
              </a:blipFill>
            </p:spPr>
            <p:txBody>
              <a:bodyPr/>
              <a:lstStyle/>
              <a:p>
                <a:r>
                  <a:rPr 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828800"/>
                <a:ext cx="81534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=3329,</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has </a:t>
                </a:r>
                <a14:m>
                  <m:oMath xmlns:m="http://schemas.openxmlformats.org/officeDocument/2006/math">
                    <m:r>
                      <m:rPr>
                        <m:sty m:val="p"/>
                      </m:rP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a</m:t>
                    </m:r>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primitive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𝑡h</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no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so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factors into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coprime quadratic factors of the form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In fact,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 </m:t>
                    </m:r>
                    <m:nary>
                      <m:naryPr>
                        <m: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127</m:t>
                        </m:r>
                      </m:sup>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simply reverses the bit order in a 7-bit byte,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129</m:t>
                            </m:r>
                          </m:sup>
                        </m:sSup>
                      </m:e>
                    </m:d>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255</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=8380417</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=1753</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primitive 512</a:t>
                </a:r>
                <a:r>
                  <a:rPr lang="en-US" sz="2000" baseline="30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a:t>
                </a:r>
              </a:p>
              <a:p>
                <a:pPr>
                  <a:spcBef>
                    <a:spcPts val="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Because of this, an analog of the Chinese remainder theorem holds in </a:t>
                </a:r>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type m:val="skw"/>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en>
                    </m:f>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828800"/>
                <a:ext cx="8153400" cy="4419600"/>
              </a:xfrm>
              <a:prstGeom prst="rect">
                <a:avLst/>
              </a:prstGeom>
              <a:blipFill>
                <a:blip r:embed="rId2"/>
                <a:stretch>
                  <a:fillRect l="-1713" t="-2006" r="-1869" b="-916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90</a:t>
            </a:fld>
            <a:endParaRPr lang="en-US"/>
          </a:p>
        </p:txBody>
      </p:sp>
      <p:sp>
        <p:nvSpPr>
          <p:cNvPr id="4" name="Title 1">
            <a:extLst>
              <a:ext uri="{FF2B5EF4-FFF2-40B4-BE49-F238E27FC236}">
                <a16:creationId xmlns:a16="http://schemas.microsoft.com/office/drawing/2014/main" id="{C802FD5B-06F0-3E29-35E7-AA2116231E34}"/>
              </a:ext>
            </a:extLst>
          </p:cNvPr>
          <p:cNvSpPr txBox="1">
            <a:spLocks/>
          </p:cNvSpPr>
          <p:nvPr/>
        </p:nvSpPr>
        <p:spPr>
          <a:xfrm>
            <a:off x="533400" y="158262"/>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Number Theory Transform (NTT)</a:t>
            </a:r>
          </a:p>
        </p:txBody>
      </p:sp>
    </p:spTree>
    <p:extLst>
      <p:ext uri="{BB962C8B-B14F-4D97-AF65-F5344CB8AC3E}">
        <p14:creationId xmlns:p14="http://schemas.microsoft.com/office/powerpoint/2010/main" val="410773514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4801" y="228600"/>
            <a:ext cx="8382000" cy="1066800"/>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1" y="1924872"/>
                <a:ext cx="8382000" cy="127552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Remember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𝐴</m:t>
                        </m:r>
                      </m:e>
                      <m:sup>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latin typeface="Calibri" panose="020F0502020204030204" pitchFamily="34" charset="0"/>
                    <a:cs typeface="Calibri" panose="020F0502020204030204" pitchFamily="34" charset="0"/>
                    <a:sym typeface="Arial"/>
                  </a:rPr>
                  <a:t> is generated randomly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a:t>
                </a:r>
                <a:endParaRPr lang="en-US" sz="2000" i="1" dirty="0">
                  <a:latin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oMath>
                </a14:m>
                <a:r>
                  <a:rPr lang="en-US" sz="2000" dirty="0">
                    <a:latin typeface="Calibri" panose="020F0502020204030204" pitchFamily="34" charset="0"/>
                    <a:cs typeface="Calibri" panose="020F0502020204030204" pitchFamily="34" charset="0"/>
                    <a:sym typeface="Arial"/>
                  </a:rPr>
                  <a:t> is a vector of dimension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𝑙</m:t>
                    </m:r>
                  </m:oMath>
                </a14:m>
                <a:r>
                  <a:rPr lang="en-US" sz="2000" dirty="0">
                    <a:latin typeface="Calibri" panose="020F0502020204030204" pitchFamily="34" charset="0"/>
                    <a:cs typeface="Calibri" panose="020F0502020204030204" pitchFamily="34" charset="0"/>
                    <a:sym typeface="Arial"/>
                  </a:rPr>
                  <a:t> with entries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oMath>
                </a14:m>
                <a:r>
                  <a:rPr lang="en-US" sz="2000" dirty="0">
                    <a:latin typeface="Calibri" panose="020F0502020204030204" pitchFamily="34" charset="0"/>
                    <a:cs typeface="Calibri" panose="020F0502020204030204" pitchFamily="34" charset="0"/>
                    <a:sym typeface="Arial"/>
                  </a:rPr>
                  <a:t> has random coefficients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is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a</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vector</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of</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dimension</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with</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entries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from</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𝑅</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has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random</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coefficients</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𝑡</m:t>
                    </m:r>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𝐴</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oMath>
                </a14:m>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1" y="1924872"/>
                <a:ext cx="8382000" cy="1275528"/>
              </a:xfrm>
              <a:prstGeom prst="rect">
                <a:avLst/>
              </a:prstGeom>
              <a:blipFill>
                <a:blip r:embed="rId2"/>
                <a:stretch>
                  <a:fillRect l="-1667" t="-4902"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557625-D5D6-B07B-FF75-D189C67D10C0}"/>
                  </a:ext>
                </a:extLst>
              </p:cNvPr>
              <p:cNvSpPr txBox="1"/>
              <p:nvPr/>
            </p:nvSpPr>
            <p:spPr>
              <a:xfrm>
                <a:off x="685800" y="3925556"/>
                <a:ext cx="3505200" cy="2133600"/>
              </a:xfrm>
              <a:prstGeom prst="rect">
                <a:avLst/>
              </a:prstGeom>
              <a:noFill/>
            </p:spPr>
            <p:txBody>
              <a:bodyPr wrap="square" rtlCol="0">
                <a:noAutofit/>
              </a:bodyPr>
              <a:lstStyle/>
              <a:p>
                <a:r>
                  <a:rPr lang="en-US" sz="1800" dirty="0"/>
                  <a:t>Sign</a:t>
                </a:r>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𝑦</m:t>
                      </m:r>
                      <m:r>
                        <a:rPr lang="en-US" sz="1800" i="1">
                          <a:latin typeface="Cambria Math" panose="02040503050406030204" pitchFamily="18" charset="0"/>
                        </a:rPr>
                        <m:t>≔</m:t>
                      </m:r>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−1</m:t>
                              </m:r>
                            </m:sub>
                          </m:sSub>
                        </m:e>
                        <m:sup>
                          <m:r>
                            <a:rPr lang="en-US" sz="1800" i="1">
                              <a:latin typeface="Cambria Math" panose="02040503050406030204" pitchFamily="18" charset="0"/>
                            </a:rPr>
                            <m:t>𝑙</m:t>
                          </m:r>
                        </m:sup>
                      </m:sSup>
                      <m:r>
                        <a:rPr lang="en-US" sz="1800" i="1">
                          <a:latin typeface="Cambria Math" panose="02040503050406030204" pitchFamily="18" charset="0"/>
                        </a:rPr>
                        <m:t> </m:t>
                      </m:r>
                    </m:oMath>
                  </m:oMathPara>
                </a14:m>
                <a:endParaRPr lang="en-US" sz="1800" dirty="0"/>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Ay</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1</m:t>
                          </m:r>
                        </m:sub>
                      </m:sSub>
                    </m:oMath>
                  </m:oMathPara>
                </a14:m>
                <a:endParaRPr lang="en-US" sz="1800" dirty="0"/>
              </a:p>
              <a:p>
                <a:pPr lvl="1"/>
                <a:r>
                  <a:rPr lang="en-US" sz="1800" dirty="0"/>
                  <a:t>return(</a:t>
                </a:r>
                <a14:m>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𝑐</m:t>
                    </m:r>
                  </m:oMath>
                </a14:m>
                <a:r>
                  <a:rPr lang="en-US" sz="1800" dirty="0"/>
                  <a:t>)</a:t>
                </a:r>
              </a:p>
            </p:txBody>
          </p:sp>
        </mc:Choice>
        <mc:Fallback xmlns="">
          <p:sp>
            <p:nvSpPr>
              <p:cNvPr id="8" name="TextBox 7">
                <a:extLst>
                  <a:ext uri="{FF2B5EF4-FFF2-40B4-BE49-F238E27FC236}">
                    <a16:creationId xmlns:a16="http://schemas.microsoft.com/office/drawing/2014/main" id="{91557625-D5D6-B07B-FF75-D189C67D10C0}"/>
                  </a:ext>
                </a:extLst>
              </p:cNvPr>
              <p:cNvSpPr txBox="1">
                <a:spLocks noRot="1" noChangeAspect="1" noMove="1" noResize="1" noEditPoints="1" noAdjustHandles="1" noChangeArrowheads="1" noChangeShapeType="1" noTextEdit="1"/>
              </p:cNvSpPr>
              <p:nvPr/>
            </p:nvSpPr>
            <p:spPr>
              <a:xfrm>
                <a:off x="685800" y="3925556"/>
                <a:ext cx="3505200" cy="2133600"/>
              </a:xfrm>
              <a:prstGeom prst="rect">
                <a:avLst/>
              </a:prstGeom>
              <a:blipFill>
                <a:blip r:embed="rId3"/>
                <a:stretch>
                  <a:fillRect l="-1805" t="-17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5515E5-724F-D7D3-D5AA-BB86CB660B8F}"/>
                  </a:ext>
                </a:extLst>
              </p:cNvPr>
              <p:cNvSpPr txBox="1"/>
              <p:nvPr/>
            </p:nvSpPr>
            <p:spPr>
              <a:xfrm>
                <a:off x="4343400" y="3962400"/>
                <a:ext cx="3868061" cy="2029599"/>
              </a:xfrm>
              <a:prstGeom prst="rect">
                <a:avLst/>
              </a:prstGeom>
              <a:noFill/>
            </p:spPr>
            <p:txBody>
              <a:bodyPr wrap="square" rtlCol="0">
                <a:noAutofit/>
              </a:bodyPr>
              <a:lstStyle/>
              <a:p>
                <a:r>
                  <a:rPr lang="en-US" sz="1800" dirty="0"/>
                  <a:t>Verify</a:t>
                </a:r>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Az</m:t>
                          </m:r>
                          <m:r>
                            <a:rPr lang="en-US" sz="1800">
                              <a:latin typeface="Cambria Math" panose="02040503050406030204" pitchFamily="18" charset="0"/>
                            </a:rPr>
                            <m:t>−</m:t>
                          </m:r>
                          <m:r>
                            <m:rPr>
                              <m:sty m:val="p"/>
                            </m:rPr>
                            <a:rPr lang="en-US" sz="1800">
                              <a:latin typeface="Cambria Math" panose="02040503050406030204" pitchFamily="18" charset="0"/>
                            </a:rPr>
                            <m:t>ct</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r>
                  <a:rPr lang="en-US" sz="1800" dirty="0"/>
                  <a:t>Check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 </m:t>
                    </m:r>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𝑧</m:t>
                            </m:r>
                          </m:e>
                        </m:d>
                        <m:r>
                          <a:rPr lang="en-US" sz="1800" i="1">
                            <a:latin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m:t>
                        </m:r>
                      </m:sub>
                    </m:sSub>
                    <m:r>
                      <a:rPr lang="en-US" sz="1800" i="1">
                        <a:latin typeface="Cambria Math" panose="02040503050406030204" pitchFamily="18" charset="0"/>
                      </a:rPr>
                      <m:t>&lt;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𝛽</m:t>
                    </m:r>
                  </m:oMath>
                </a14:m>
                <a:endParaRPr lang="en-US" sz="750" dirty="0"/>
              </a:p>
            </p:txBody>
          </p:sp>
        </mc:Choice>
        <mc:Fallback xmlns="">
          <p:sp>
            <p:nvSpPr>
              <p:cNvPr id="9" name="TextBox 8">
                <a:extLst>
                  <a:ext uri="{FF2B5EF4-FFF2-40B4-BE49-F238E27FC236}">
                    <a16:creationId xmlns:a16="http://schemas.microsoft.com/office/drawing/2014/main" id="{375515E5-724F-D7D3-D5AA-BB86CB660B8F}"/>
                  </a:ext>
                </a:extLst>
              </p:cNvPr>
              <p:cNvSpPr txBox="1">
                <a:spLocks noRot="1" noChangeAspect="1" noMove="1" noResize="1" noEditPoints="1" noAdjustHandles="1" noChangeArrowheads="1" noChangeShapeType="1" noTextEdit="1"/>
              </p:cNvSpPr>
              <p:nvPr/>
            </p:nvSpPr>
            <p:spPr>
              <a:xfrm>
                <a:off x="4343400" y="3962400"/>
                <a:ext cx="3868061" cy="2029599"/>
              </a:xfrm>
              <a:prstGeom prst="rect">
                <a:avLst/>
              </a:prstGeom>
              <a:blipFill>
                <a:blip r:embed="rId4"/>
                <a:stretch>
                  <a:fillRect l="-1639" t="-12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6B4019E-2895-F405-0829-8F84F0038843}"/>
              </a:ext>
            </a:extLst>
          </p:cNvPr>
          <p:cNvSpPr>
            <a:spLocks noGrp="1"/>
          </p:cNvSpPr>
          <p:nvPr>
            <p:ph type="sldNum" sz="quarter" idx="12"/>
          </p:nvPr>
        </p:nvSpPr>
        <p:spPr/>
        <p:txBody>
          <a:bodyPr/>
          <a:lstStyle/>
          <a:p>
            <a:pPr>
              <a:defRPr/>
            </a:pPr>
            <a:fld id="{8E09DF16-9352-46A7-97F1-1D13A8547ADD}" type="slidenum">
              <a:rPr lang="en-US" smtClean="0"/>
              <a:pPr>
                <a:defRPr/>
              </a:pPr>
              <a:t>91</a:t>
            </a:fld>
            <a:endParaRPr lang="en-US"/>
          </a:p>
        </p:txBody>
      </p:sp>
    </p:spTree>
    <p:extLst>
      <p:ext uri="{BB962C8B-B14F-4D97-AF65-F5344CB8AC3E}">
        <p14:creationId xmlns:p14="http://schemas.microsoft.com/office/powerpoint/2010/main" val="40424102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1942"/>
            <a:ext cx="67103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(less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08398" y="1736410"/>
                <a:ext cx="8327204" cy="34451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400" b="1"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=8380417,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cs typeface="Calibri" panose="020F0502020204030204" pitchFamily="34" charset="0"/>
                        <a:sym typeface="Arial"/>
                      </a:rPr>
                      <m:t>𝑙</m:t>
                    </m:r>
                    <m:r>
                      <a:rPr lang="en-US" sz="2000" i="1">
                        <a:latin typeface="Cambria Math" panose="02040503050406030204" pitchFamily="18" charset="0"/>
                        <a:cs typeface="Calibri" panose="020F0502020204030204" pitchFamily="34" charset="0"/>
                        <a:sym typeface="Arial"/>
                      </a:rPr>
                      <m:t>=4,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−1</m:t>
                        </m:r>
                      </m:num>
                      <m:den>
                        <m:r>
                          <a:rPr lang="en-US" sz="2000" i="1">
                            <a:latin typeface="Cambria Math" panose="02040503050406030204" pitchFamily="18" charset="0"/>
                            <a:cs typeface="Calibri" panose="020F0502020204030204" pitchFamily="34" charset="0"/>
                            <a:sym typeface="Arial"/>
                          </a:rPr>
                          <m:t>16</m:t>
                        </m:r>
                      </m:den>
                    </m:f>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2</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num>
                      <m:den>
                        <m:r>
                          <a:rPr lang="en-US" sz="2000" i="1">
                            <a:latin typeface="Cambria Math" panose="02040503050406030204" pitchFamily="18" charset="0"/>
                            <a:cs typeface="Calibri" panose="020F0502020204030204" pitchFamily="34" charset="0"/>
                            <a:sym typeface="Arial"/>
                          </a:rPr>
                          <m:t>2</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𝛽</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=275</m:t>
                    </m:r>
                  </m:oMath>
                </a14:m>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8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400" dirty="0" err="1">
                    <a:latin typeface="Calibri" panose="020F0502020204030204" pitchFamily="34" charset="0"/>
                    <a:cs typeface="Calibri" panose="020F0502020204030204" pitchFamily="34" charset="0"/>
                    <a:sym typeface="Arial"/>
                  </a:rPr>
                  <a:t>KeyGen</a:t>
                </a:r>
                <a:endParaRPr lang="en-US" sz="2400" dirty="0">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from random distribution over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cs typeface="Calibri" panose="020F0502020204030204" pitchFamily="34" charset="0"/>
                            <a:sym typeface="Arial"/>
                          </a:rPr>
                          <m:t>𝑝</m:t>
                        </m:r>
                      </m:sub>
                    </m:sSub>
                  </m:oMath>
                </a14:m>
                <a:endParaRPr lang="en-US" sz="2000" dirty="0">
                  <a:solidFill>
                    <a:srgbClr val="FF0000"/>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at random, </a:t>
                </a:r>
                <a14:m>
                  <m:oMath xmlns:m="http://schemas.openxmlformats.org/officeDocument/2006/math">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sz="2000" dirty="0">
                    <a:solidFill>
                      <a:schemeClr val="tx1"/>
                    </a:solidFill>
                    <a:latin typeface="Calibri" panose="020F0502020204030204" pitchFamily="34" charset="0"/>
                    <a:cs typeface="Calibri" panose="020F0502020204030204" pitchFamily="34" charset="0"/>
                    <a:sym typeface="Arial"/>
                  </a:rPr>
                  <a:t> consists of elements of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cs typeface="Calibri" panose="020F0502020204030204" pitchFamily="34" charset="0"/>
                        <a:sym typeface="Arial"/>
                      </a:rPr>
                      <m:t> </m:t>
                    </m:r>
                  </m:oMath>
                </a14:m>
                <a:r>
                  <a:rPr lang="en-US" sz="2000" dirty="0">
                    <a:solidFill>
                      <a:schemeClr val="tx1"/>
                    </a:solidFill>
                    <a:latin typeface="Calibri" panose="020F0502020204030204" pitchFamily="34" charset="0"/>
                    <a:cs typeface="Calibri" panose="020F0502020204030204" pitchFamily="34" charset="0"/>
                    <a:sym typeface="Arial"/>
                  </a:rPr>
                  <a:t>with coefficients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Set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Public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cs typeface="Calibri" panose="020F0502020204030204" pitchFamily="34" charset="0"/>
                        <a:sym typeface="Arial"/>
                      </a:rPr>
                      <m:t>, </m:t>
                    </m:r>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lvl="1" indent="0">
                  <a:spcBef>
                    <a:spcPts val="300"/>
                  </a:spcBef>
                  <a:buClr>
                    <a:srgbClr val="000000">
                      <a:lumMod val="60000"/>
                      <a:lumOff val="40000"/>
                    </a:srgbClr>
                  </a:buClr>
                  <a:buNone/>
                </a:pPr>
                <a:r>
                  <a:rPr lang="en-US" sz="2000" dirty="0">
                    <a:solidFill>
                      <a:schemeClr val="tx1"/>
                    </a:solidFill>
                    <a:cs typeface="Calibri" panose="020F0502020204030204" pitchFamily="34" charset="0"/>
                    <a:sym typeface="Arial"/>
                  </a:rPr>
                  <a:t>For the sake of compression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oMath>
                </a14:m>
                <a:r>
                  <a:rPr lang="en-US" sz="2000" dirty="0">
                    <a:solidFill>
                      <a:schemeClr val="tx1"/>
                    </a:solidFill>
                    <a:latin typeface="Calibri" panose="020F0502020204030204" pitchFamily="34" charset="0"/>
                    <a:cs typeface="Calibri" panose="020F0502020204030204" pitchFamily="34" charset="0"/>
                    <a:sym typeface="Arial"/>
                  </a:rPr>
                  <a:t> is generated from a seed and SHAKE-256</a:t>
                </a: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08398" y="1736410"/>
                <a:ext cx="8327204" cy="3445190"/>
              </a:xfrm>
              <a:prstGeom prst="rect">
                <a:avLst/>
              </a:prstGeom>
              <a:blipFill>
                <a:blip r:embed="rId2"/>
                <a:stretch>
                  <a:fillRect l="-2287" t="-1832" b="-329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TextBox 2">
            <a:extLst>
              <a:ext uri="{FF2B5EF4-FFF2-40B4-BE49-F238E27FC236}">
                <a16:creationId xmlns:a16="http://schemas.microsoft.com/office/drawing/2014/main" id="{C676306D-808E-224E-C9CE-F65672DAC6CB}"/>
              </a:ext>
            </a:extLst>
          </p:cNvPr>
          <p:cNvSpPr txBox="1"/>
          <p:nvPr/>
        </p:nvSpPr>
        <p:spPr>
          <a:xfrm>
            <a:off x="4229100" y="3095954"/>
            <a:ext cx="65" cy="115416"/>
          </a:xfrm>
          <a:prstGeom prst="rect">
            <a:avLst/>
          </a:prstGeom>
          <a:noFill/>
        </p:spPr>
        <p:txBody>
          <a:bodyPr wrap="none" lIns="0" tIns="0" rIns="0" bIns="0" rtlCol="0">
            <a:spAutoFit/>
          </a:bodyPr>
          <a:lstStyle/>
          <a:p>
            <a:endParaRPr lang="en-US" sz="750" dirty="0"/>
          </a:p>
        </p:txBody>
      </p:sp>
      <p:sp>
        <p:nvSpPr>
          <p:cNvPr id="4" name="Slide Number Placeholder 3">
            <a:extLst>
              <a:ext uri="{FF2B5EF4-FFF2-40B4-BE49-F238E27FC236}">
                <a16:creationId xmlns:a16="http://schemas.microsoft.com/office/drawing/2014/main" id="{C33EF44F-D5DB-54CF-CFD0-BF242D8EAA74}"/>
              </a:ext>
            </a:extLst>
          </p:cNvPr>
          <p:cNvSpPr>
            <a:spLocks noGrp="1"/>
          </p:cNvSpPr>
          <p:nvPr>
            <p:ph type="sldNum" sz="quarter" idx="12"/>
          </p:nvPr>
        </p:nvSpPr>
        <p:spPr/>
        <p:txBody>
          <a:bodyPr/>
          <a:lstStyle/>
          <a:p>
            <a:pPr>
              <a:defRPr/>
            </a:pPr>
            <a:fld id="{8E09DF16-9352-46A7-97F1-1D13A8547ADD}" type="slidenum">
              <a:rPr lang="en-US" smtClean="0"/>
              <a:pPr>
                <a:defRPr/>
              </a:pPr>
              <a:t>92</a:t>
            </a:fld>
            <a:endParaRPr lang="en-US"/>
          </a:p>
        </p:txBody>
      </p:sp>
    </p:spTree>
    <p:extLst>
      <p:ext uri="{BB962C8B-B14F-4D97-AF65-F5344CB8AC3E}">
        <p14:creationId xmlns:p14="http://schemas.microsoft.com/office/powerpoint/2010/main" val="16201190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295400" y="4572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496371"/>
                <a:ext cx="8514885" cy="475202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Sign(pk, </a:t>
                </a:r>
                <a:r>
                  <a:rPr lang="en-US" sz="2000" dirty="0" err="1">
                    <a:latin typeface="Calibri" panose="020F0502020204030204" pitchFamily="34" charset="0"/>
                    <a:cs typeface="Calibri" panose="020F0502020204030204" pitchFamily="34" charset="0"/>
                    <a:sym typeface="Arial"/>
                  </a:rPr>
                  <a:t>sk</a:t>
                </a:r>
                <a:r>
                  <a:rPr lang="en-US" sz="2000" dirty="0">
                    <a:latin typeface="Calibri" panose="020F0502020204030204" pitchFamily="34" charset="0"/>
                    <a:cs typeface="Calibri" panose="020F0502020204030204" pitchFamily="34" charset="0"/>
                    <a:sym typeface="Arial"/>
                  </a:rPr>
                  <a:t>, M)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while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if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Signature is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sym typeface="Arial"/>
                  </a:rPr>
                  <a:t>Real </a:t>
                </a:r>
                <a:r>
                  <a:rPr lang="en-US" sz="2000" dirty="0" err="1">
                    <a:latin typeface="Calibri" panose="020F0502020204030204" pitchFamily="34" charset="0"/>
                    <a:ea typeface="Cambria Math" panose="02040503050406030204" pitchFamily="18" charset="0"/>
                    <a:cs typeface="Calibri" panose="020F0502020204030204" pitchFamily="34" charset="0"/>
                    <a:sym typeface="Arial"/>
                  </a:rPr>
                  <a:t>Dilithium</a:t>
                </a:r>
                <a:r>
                  <a:rPr lang="en-US" sz="2000" dirty="0">
                    <a:latin typeface="Calibri" panose="020F0502020204030204" pitchFamily="34" charset="0"/>
                    <a:ea typeface="Cambria Math" panose="02040503050406030204" pitchFamily="18" charset="0"/>
                    <a:cs typeface="Calibri" panose="020F0502020204030204" pitchFamily="34" charset="0"/>
                    <a:sym typeface="Arial"/>
                  </a:rPr>
                  <a:t> uses a number of functions to generate A from a seed.  It also has a hedged version and a deterministic version.  The hedged version avoids some possible side channels.</a:t>
                </a: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496371"/>
                <a:ext cx="8514885" cy="4752029"/>
              </a:xfrm>
              <a:prstGeom prst="rect">
                <a:avLst/>
              </a:prstGeom>
              <a:blipFill>
                <a:blip r:embed="rId2"/>
                <a:stretch>
                  <a:fillRect l="-1490" t="-159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14D103F0-2CBB-9845-D6DB-C38C31C5E028}"/>
              </a:ext>
            </a:extLst>
          </p:cNvPr>
          <p:cNvSpPr>
            <a:spLocks noGrp="1"/>
          </p:cNvSpPr>
          <p:nvPr>
            <p:ph type="sldNum" sz="quarter" idx="12"/>
          </p:nvPr>
        </p:nvSpPr>
        <p:spPr/>
        <p:txBody>
          <a:bodyPr/>
          <a:lstStyle/>
          <a:p>
            <a:pPr>
              <a:defRPr/>
            </a:pPr>
            <a:fld id="{8E09DF16-9352-46A7-97F1-1D13A8547ADD}" type="slidenum">
              <a:rPr lang="en-US" smtClean="0"/>
              <a:pPr>
                <a:defRPr/>
              </a:pPr>
              <a:t>93</a:t>
            </a:fld>
            <a:endParaRPr lang="en-US"/>
          </a:p>
        </p:txBody>
      </p:sp>
    </p:spTree>
    <p:extLst>
      <p:ext uri="{BB962C8B-B14F-4D97-AF65-F5344CB8AC3E}">
        <p14:creationId xmlns:p14="http://schemas.microsoft.com/office/powerpoint/2010/main" val="4062767615"/>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30332" y="241519"/>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4878" y="2437577"/>
                <a:ext cx="8923283"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Verify(pk, </a:t>
                </a:r>
                <a:r>
                  <a:rPr lang="en-US" sz="2400" dirty="0" err="1">
                    <a:latin typeface="Calibri" panose="020F0502020204030204" pitchFamily="34" charset="0"/>
                    <a:cs typeface="Calibri" panose="020F0502020204030204" pitchFamily="34" charset="0"/>
                    <a:sym typeface="Arial"/>
                  </a:rPr>
                  <a:t>M,z</a:t>
                </a:r>
                <a:r>
                  <a:rPr lang="en-US" sz="2400" dirty="0">
                    <a:latin typeface="Calibri" panose="020F0502020204030204" pitchFamily="34" charset="0"/>
                    <a:cs typeface="Calibri" panose="020F0502020204030204" pitchFamily="34" charset="0"/>
                    <a:sym typeface="Arial"/>
                  </a:rPr>
                  <a:t>, c)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h𝑖𝑔h𝑏𝑖𝑡𝑠</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𝐴𝑧</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𝑐𝑡</m:t>
                    </m:r>
                    <m:r>
                      <a:rPr lang="en-US" sz="2000" i="1">
                        <a:solidFill>
                          <a:schemeClr val="tx1"/>
                        </a:solidFill>
                        <a:latin typeface="Cambria Math" panose="02040503050406030204" pitchFamily="18" charset="0"/>
                        <a:cs typeface="Calibri" panose="020F0502020204030204" pitchFamily="34" charset="0"/>
                        <a:sym typeface="Arial"/>
                      </a:rPr>
                      <m:t>, 2</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cs typeface="Calibri" panose="020F0502020204030204" pitchFamily="34" charset="0"/>
                    <a:sym typeface="Arial"/>
                  </a:rPr>
                  <a:t>Return true if </a:t>
                </a:r>
                <a14:m>
                  <m:oMath xmlns:m="http://schemas.openxmlformats.org/officeDocument/2006/math">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2000" i="1">
                                <a:solidFill>
                                  <a:schemeClr val="tx1"/>
                                </a:solidFill>
                                <a:latin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cs typeface="Calibri" panose="020F0502020204030204" pitchFamily="34" charset="0"/>
                                <a:sym typeface="Arial"/>
                              </a:rPr>
                              <m:t>𝑧</m:t>
                            </m:r>
                          </m:e>
                        </m:d>
                        <m:r>
                          <a:rPr lang="en-US" sz="2000" i="1">
                            <a:solidFill>
                              <a:schemeClr val="tx1"/>
                            </a:solidFill>
                            <a:latin typeface="Cambria Math" panose="02040503050406030204" pitchFamily="18" charset="0"/>
                            <a:cs typeface="Calibri" panose="020F0502020204030204" pitchFamily="34" charset="0"/>
                            <a:sym typeface="Arial"/>
                          </a:rPr>
                          <m:t>|</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𝑐</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𝑆𝐻𝐴𝐾𝐸</m:t>
                    </m:r>
                    <m:r>
                      <a:rPr lang="en-US" sz="2000" i="1">
                        <a:solidFill>
                          <a:schemeClr val="tx1"/>
                        </a:solidFill>
                        <a:latin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cs typeface="Calibri" panose="020F0502020204030204" pitchFamily="34" charset="0"/>
                        <a:sym typeface="Arial"/>
                      </a:rPr>
                      <m:t>𝑀</m:t>
                    </m:r>
                    <m:r>
                      <a:rPr lang="en-US" sz="2000" i="1">
                        <a:solidFill>
                          <a:schemeClr val="tx1"/>
                        </a:solidFill>
                        <a:latin typeface="Cambria Math" panose="02040503050406030204" pitchFamily="18" charset="0"/>
                        <a:cs typeface="Calibri" panose="020F0502020204030204" pitchFamily="34" charset="0"/>
                        <a:sym typeface="Arial"/>
                      </a:rPr>
                      <m:t>||</m:t>
                    </m:r>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otherwise return false</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4878" y="2437577"/>
                <a:ext cx="8923283" cy="1614765"/>
              </a:xfrm>
              <a:prstGeom prst="rect">
                <a:avLst/>
              </a:prstGeom>
              <a:blipFill>
                <a:blip r:embed="rId2"/>
                <a:stretch>
                  <a:fillRect l="-1707" t="-625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94</a:t>
            </a:fld>
            <a:endParaRPr lang="en-US"/>
          </a:p>
        </p:txBody>
      </p:sp>
    </p:spTree>
    <p:extLst>
      <p:ext uri="{BB962C8B-B14F-4D97-AF65-F5344CB8AC3E}">
        <p14:creationId xmlns:p14="http://schemas.microsoft.com/office/powerpoint/2010/main" val="147371183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14400" y="1905000"/>
                <a:ext cx="7841892"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Arial"/>
                  </a:rPr>
                  <a:t>// Calculate c(x), coefficients are 1, -1 or 0</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𝑠𝑎𝑚𝑝𝑙𝑒𝑖𝑛𝑏𝑎𝑙𝑙</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k=8;</a:t>
                </a: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k++</a:t>
                </a: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m:oMathPara>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c</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14400" y="1905000"/>
                <a:ext cx="7841892" cy="4495800"/>
              </a:xfrm>
              <a:prstGeom prst="rect">
                <a:avLst/>
              </a:prstGeom>
              <a:blipFill>
                <a:blip r:embed="rId2"/>
                <a:stretch>
                  <a:fillRect l="-1618"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95</a:t>
            </a:fld>
            <a:endParaRPr lang="en-US"/>
          </a:p>
        </p:txBody>
      </p:sp>
    </p:spTree>
    <p:extLst>
      <p:ext uri="{BB962C8B-B14F-4D97-AF65-F5344CB8AC3E}">
        <p14:creationId xmlns:p14="http://schemas.microsoft.com/office/powerpoint/2010/main" val="416492051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47700" y="1752600"/>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r>
                  <a:rPr lang="en-US" b="0" dirty="0">
                    <a:solidFill>
                      <a:schemeClr val="tx1"/>
                    </a:solidFill>
                    <a:ea typeface="Cambria Math" panose="02040503050406030204" pitchFamily="18" charset="0"/>
                    <a:cs typeface="Calibri" panose="020F0502020204030204" pitchFamily="34" charset="0"/>
                    <a:sym typeface="Arial"/>
                  </a:rPr>
                  <a:t>u</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𝑠𝑒h𝑖𝑛𝑡</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en>
                    </m:f>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and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47700" y="1752600"/>
                <a:ext cx="7848600" cy="4403690"/>
              </a:xfrm>
              <a:prstGeom prst="rect">
                <a:avLst/>
              </a:prstGeom>
              <a:blipFill>
                <a:blip r:embed="rId2"/>
                <a:stretch>
                  <a:fillRect l="-1452" t="-172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96</a:t>
            </a:fld>
            <a:endParaRPr lang="en-US"/>
          </a:p>
        </p:txBody>
      </p:sp>
    </p:spTree>
    <p:extLst>
      <p:ext uri="{BB962C8B-B14F-4D97-AF65-F5344CB8AC3E}">
        <p14:creationId xmlns:p14="http://schemas.microsoft.com/office/powerpoint/2010/main" val="230117114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194526"/>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returns NTT polynomial</a:t>
                </a: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𝑐𝑜𝑒𝑓𝑓𝐹𝑟𝑜𝑚𝑇h𝑟𝑒𝑒𝐵𝑦𝑡𝑒𝑠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r>
                  <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a:t>
                </a: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sym typeface="Arial"/>
                      </a:rPr>
                      <m:t>𝑅𝑒𝑗</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𝐵𝑜𝑢𝑛𝑑𝑒𝑑</m:t>
                    </m:r>
                    <m:r>
                      <a:rPr lang="en-US" i="1">
                        <a:latin typeface="Cambria Math" panose="02040503050406030204" pitchFamily="18" charset="0"/>
                        <a:ea typeface="Cambria Math" panose="02040503050406030204" pitchFamily="18" charset="0"/>
                        <a:cs typeface="Calibri" panose="020F0502020204030204" pitchFamily="34" charset="0"/>
                        <a:sym typeface="Arial"/>
                      </a:rPr>
                      <m:t>𝑃𝑜𝑙𝑦</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227138" lvl="3" indent="-257175">
                  <a:spcBef>
                    <a:spcPts val="0"/>
                  </a:spcBef>
                  <a:buClr>
                    <a:srgbClr val="000000">
                      <a:lumMod val="60000"/>
                      <a:lumOff val="40000"/>
                    </a:srgbClr>
                  </a:buClr>
                </a:pPr>
                <a14:m>
                  <m:oMath xmlns:m="http://schemas.openxmlformats.org/officeDocument/2006/math">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𝒄</m:t>
                    </m:r>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194526"/>
                <a:ext cx="7851954" cy="53340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97</a:t>
            </a:fld>
            <a:endParaRPr lang="en-US"/>
          </a:p>
        </p:txBody>
      </p:sp>
    </p:spTree>
    <p:extLst>
      <p:ext uri="{BB962C8B-B14F-4D97-AF65-F5344CB8AC3E}">
        <p14:creationId xmlns:p14="http://schemas.microsoft.com/office/powerpoint/2010/main" val="230847125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8008" y="1257378"/>
                <a:ext cx="8067984"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𝐸𝑥𝑝𝑎𝑛𝑑𝐴</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8</m:t>
                                  </m:r>
                                </m:e>
                              </m:d>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𝐼𝑁𝑡𝑒𝑔𝑒𝑟𝑇𝑜𝐵𝑖𝑡𝑠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𝑥𝑝𝑎𝑛𝑑𝑆</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oMath>
                </a14:m>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(r=0; r&lt;l; r++)</a:t>
                </a:r>
              </a:p>
              <a:p>
                <a:pPr marL="1001713" lvl="2"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m:rPr>
                        <m:nor/>
                      </m:r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k</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𝑥𝑝𝑎𝑛𝑑𝑀𝑎𝑠𝑘</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𝜇</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𝑏𝑖𝑡𝑙𝑒𝑛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𝜈</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r>
                  <a:rPr lang="en-US" sz="160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𝐵𝑖𝑡𝑈𝑛𝑝𝑎𝑐𝑘</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s</a:t>
                </a: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8008" y="1257378"/>
                <a:ext cx="8067984" cy="5461726"/>
              </a:xfrm>
              <a:prstGeom prst="rect">
                <a:avLst/>
              </a:prstGeom>
              <a:blipFill>
                <a:blip r:embed="rId2"/>
                <a:stretch>
                  <a:fillRect l="-1415" t="-4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98</a:t>
            </a:fld>
            <a:endParaRPr lang="en-US"/>
          </a:p>
        </p:txBody>
      </p:sp>
    </p:spTree>
    <p:extLst>
      <p:ext uri="{BB962C8B-B14F-4D97-AF65-F5344CB8AC3E}">
        <p14:creationId xmlns:p14="http://schemas.microsoft.com/office/powerpoint/2010/main" val="275219650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NTT for </a:t>
            </a:r>
            <a:r>
              <a:rPr lang="en-US" b="0" kern="0" dirty="0" err="1">
                <a:latin typeface="+mj-lt"/>
                <a:cs typeface="Calibri" panose="020F0502020204030204" pitchFamily="34" charset="0"/>
              </a:rPr>
              <a:t>Dilithium</a:t>
            </a:r>
            <a:endParaRPr lang="en-US" b="0" kern="0" dirty="0">
              <a:latin typeface="+mj-lt"/>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47700" y="1752600"/>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r>
              <a:rPr lang="en-US" b="0" dirty="0">
                <a:solidFill>
                  <a:schemeClr val="tx1"/>
                </a:solidFill>
                <a:ea typeface="Cambria Math" panose="02040503050406030204" pitchFamily="18" charset="0"/>
                <a:cs typeface="Calibri" panose="020F0502020204030204" pitchFamily="34" charset="0"/>
                <a:sym typeface="Arial"/>
              </a:rPr>
              <a:t>x</a:t>
            </a:r>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99</a:t>
            </a:fld>
            <a:endParaRPr lang="en-US"/>
          </a:p>
        </p:txBody>
      </p:sp>
    </p:spTree>
    <p:extLst>
      <p:ext uri="{BB962C8B-B14F-4D97-AF65-F5344CB8AC3E}">
        <p14:creationId xmlns:p14="http://schemas.microsoft.com/office/powerpoint/2010/main" val="705042096"/>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74846</TotalTime>
  <Words>17089</Words>
  <Application>Microsoft Macintosh PowerPoint</Application>
  <PresentationFormat>Letter Paper (8.5x11 in)</PresentationFormat>
  <Paragraphs>1847</Paragraphs>
  <Slides>133</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133</vt:i4>
      </vt:variant>
    </vt:vector>
  </HeadingPairs>
  <TitlesOfParts>
    <vt:vector size="144" baseType="lpstr">
      <vt:lpstr>Arial Unicode MS</vt:lpstr>
      <vt:lpstr>PMingLiU</vt:lpstr>
      <vt:lpstr>Arial</vt:lpstr>
      <vt:lpstr>Calibri</vt:lpstr>
      <vt:lpstr>Cambria Math</vt:lpstr>
      <vt:lpstr>Courier New</vt:lpstr>
      <vt:lpstr>Math1Mono</vt:lpstr>
      <vt:lpstr>Symbol</vt:lpstr>
      <vt:lpstr>Times New Roman</vt:lpstr>
      <vt:lpstr>Wingdings</vt:lpstr>
      <vt:lpstr>Contemporary</vt:lpstr>
      <vt:lpstr>PowerPoint Presentation</vt:lpstr>
      <vt:lpstr>Elliptic Curves</vt:lpstr>
      <vt:lpstr>Rational Points</vt:lpstr>
      <vt:lpstr>Equation solving in the rational numbers</vt:lpstr>
      <vt:lpstr>Bezout’s Theorem</vt:lpstr>
      <vt:lpstr>Elliptic Curve Preliminaries -1</vt:lpstr>
      <vt:lpstr>Elliptic Curve Preliminaries - 2</vt:lpstr>
      <vt:lpstr>Elliptic Curves</vt:lpstr>
      <vt:lpstr>Multiple roots</vt:lpstr>
      <vt:lpstr>Elliptic curve addition</vt:lpstr>
      <vt:lpstr>Addition for points P, Q in ER(a, b) - 1</vt:lpstr>
      <vt:lpstr>Multiples in Elliptic Curves 1</vt:lpstr>
      <vt:lpstr>Addition for points P, Q in ER(a, b) - 2</vt:lpstr>
      <vt:lpstr>Addition in ER(a, b) - summary</vt:lpstr>
      <vt:lpstr>Point multiplication in ER(a, b)</vt:lpstr>
      <vt:lpstr>Example of Addition and Element Order</vt:lpstr>
      <vt:lpstr>Proof of group laws</vt:lpstr>
      <vt:lpstr>Associativity</vt:lpstr>
      <vt:lpstr>Mordell and Mazur</vt:lpstr>
      <vt:lpstr>Fermat’s Last Theorem</vt:lpstr>
      <vt:lpstr>Why elliptic curves might be valuable in crypto</vt:lpstr>
      <vt:lpstr>Points on elliptic curves over Fq</vt:lpstr>
      <vt:lpstr>E71(-1, 0) – Spot the Group</vt:lpstr>
      <vt:lpstr>Addition for points P, Q in Ep(a, b)</vt:lpstr>
      <vt:lpstr>Point multiplication in Ep(a, b)</vt:lpstr>
      <vt:lpstr>Elliptic Curve (Characteristic = 2)</vt:lpstr>
      <vt:lpstr>Structure of the Elliptic Curve Group on Ep(a,b) - 1</vt:lpstr>
      <vt:lpstr>Structure of the Elliptic Curve Group on Ep(a,b) - 2</vt:lpstr>
      <vt:lpstr>Structure of the Elliptic Curve Group on Ep(a,b) - 3</vt:lpstr>
      <vt:lpstr>Group order and Hasse</vt:lpstr>
      <vt:lpstr>Point counting</vt:lpstr>
      <vt:lpstr>Elliptic Curve Discrete Log Problem</vt:lpstr>
      <vt:lpstr>Baby step, giant step</vt:lpstr>
      <vt:lpstr>Special Attacks on discrete log in Eq(a,b)</vt:lpstr>
      <vt:lpstr>Diffie Hellman over ECC</vt:lpstr>
      <vt:lpstr>Elliptic curve El Gamal</vt:lpstr>
      <vt:lpstr>Embedding m in Eq(a,b)</vt:lpstr>
      <vt:lpstr>Putting it all together: EC El Gamal</vt:lpstr>
      <vt:lpstr>Putting it all together: ECDH</vt:lpstr>
      <vt:lpstr>Picking Curves</vt:lpstr>
      <vt:lpstr>Curve  selection</vt:lpstr>
      <vt:lpstr>ECC Point Operation Costs and modular operations</vt:lpstr>
      <vt:lpstr>ECC vs RSA performance analysis</vt:lpstr>
      <vt:lpstr>Pollard Rho Method for ECC vs. Factoring by Number Field Sieve</vt:lpstr>
      <vt:lpstr>Observations on ECC</vt:lpstr>
      <vt:lpstr>NIST Curves</vt:lpstr>
      <vt:lpstr>El Gamal Signature</vt:lpstr>
      <vt:lpstr>EC El Gamal Signature</vt:lpstr>
      <vt:lpstr>Factoring using Elliptic Curves</vt:lpstr>
      <vt:lpstr>Factoring using elliptic curves - example</vt:lpstr>
      <vt:lpstr>Factoring using elliptic curves - example</vt:lpstr>
      <vt:lpstr>Divisors</vt:lpstr>
      <vt:lpstr>Pairings</vt:lpstr>
      <vt:lpstr>Lattices</vt:lpstr>
      <vt:lpstr>Definitions</vt:lpstr>
      <vt:lpstr>Minkowski’s Theorem</vt:lpstr>
      <vt:lpstr>q-ary lattices and other definitions</vt:lpstr>
      <vt:lpstr>Some simple results</vt:lpstr>
      <vt:lpstr>Reduced Basis</vt:lpstr>
      <vt:lpstr>Good basis and Gram-Schmidt Orthogonalization</vt:lpstr>
      <vt:lpstr>Size Reduction</vt:lpstr>
      <vt:lpstr>Size reduction and basis reordering</vt:lpstr>
      <vt:lpstr>Example (LLL including GSO)</vt:lpstr>
      <vt:lpstr>Example (LLL including GSO) - continued</vt:lpstr>
      <vt:lpstr>LLL Properties</vt:lpstr>
      <vt:lpstr>Attack on RSA using LLL</vt:lpstr>
      <vt:lpstr>Attack on RSA using LLL</vt:lpstr>
      <vt:lpstr>Attack on RSA using LLL</vt:lpstr>
      <vt:lpstr>Example attack on RSA using LLL</vt:lpstr>
      <vt:lpstr>Example attack on RSA using LLL</vt:lpstr>
      <vt:lpstr>GGH Public Key System</vt:lpstr>
      <vt:lpstr>GGH Example</vt:lpstr>
      <vt:lpstr>LWE</vt:lpstr>
      <vt:lpstr>LWE cryptosystem</vt:lpstr>
      <vt:lpstr>LWE example</vt:lpstr>
      <vt:lpstr>LWE example</vt:lpstr>
      <vt:lpstr>LWE example</vt:lpstr>
      <vt:lpstr>LWE example</vt:lpstr>
      <vt:lpstr>LWE/Ring-LWE parameters</vt:lpstr>
      <vt:lpstr>Ring-LWE</vt:lpstr>
      <vt:lpstr>NTRU Public Key System</vt:lpstr>
      <vt:lpstr>NTRU Public Key System</vt:lpstr>
      <vt:lpstr>NTRU Example</vt:lpstr>
      <vt:lpstr>Some NIST Round 3 entries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lpstr>Endomorphisms</vt:lpstr>
      <vt:lpstr>Shanks and Menstre</vt:lpstr>
      <vt:lpstr>Endomorphisms continued</vt:lpstr>
      <vt:lpstr>Isomorphic Curves and the j-invariant</vt:lpstr>
      <vt:lpstr>The Division Polynomials</vt:lpstr>
      <vt:lpstr>Preliminary DSA</vt:lpstr>
      <vt:lpstr>ECDSA</vt:lpstr>
      <vt:lpstr>ECIES</vt:lpstr>
      <vt:lpstr>LLL Theorem</vt:lpstr>
      <vt:lpstr>Gauss again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Lattices and Elliptic Curve based crypto-systems</dc:title>
  <dc:subject>Cryptanalysis</dc:subject>
  <dc:creator>John L. Manferdelli</dc:creator>
  <cp:lastModifiedBy>John Manferdelli</cp:lastModifiedBy>
  <cp:revision>4582</cp:revision>
  <cp:lastPrinted>2024-07-10T20:18:11Z</cp:lastPrinted>
  <dcterms:created xsi:type="dcterms:W3CDTF">2013-04-22T16:10:14Z</dcterms:created>
  <dcterms:modified xsi:type="dcterms:W3CDTF">2024-07-21T18:57:19Z</dcterms:modified>
</cp:coreProperties>
</file>